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62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36" autoAdjust="0"/>
  </p:normalViewPr>
  <p:slideViewPr>
    <p:cSldViewPr snapToGrid="0">
      <p:cViewPr varScale="1">
        <p:scale>
          <a:sx n="110" d="100"/>
          <a:sy n="110" d="100"/>
        </p:scale>
        <p:origin x="600" y="102"/>
      </p:cViewPr>
      <p:guideLst>
        <p:guide orient="horz" pos="222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3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5" y="5037663"/>
            <a:ext cx="897467" cy="279400"/>
          </a:xfrm>
        </p:spPr>
        <p:txBody>
          <a:bodyPr/>
          <a:lstStyle/>
          <a:p>
            <a:fld id="{C1998589-71A9-4FB6-890E-E2166CB0B184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8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2" y="5037663"/>
            <a:ext cx="551166" cy="279400"/>
          </a:xfrm>
        </p:spPr>
        <p:txBody>
          <a:bodyPr/>
          <a:lstStyle/>
          <a:p>
            <a:fld id="{B9698413-3415-43F8-B9DB-EC5DEED72B7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402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960619"/>
      </p:ext>
    </p:extLst>
  </p:cSld>
  <p:clrMapOvr>
    <a:masterClrMapping/>
  </p:clrMapOvr>
  <p:transition spd="slow" advClick="0" advTm="7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8" y="1041401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12" indent="0">
              <a:buNone/>
              <a:defRPr sz="1600"/>
            </a:lvl2pPr>
            <a:lvl3pPr marL="914423" indent="0">
              <a:buNone/>
              <a:defRPr sz="1600"/>
            </a:lvl3pPr>
            <a:lvl4pPr marL="1371634" indent="0">
              <a:buNone/>
              <a:defRPr sz="1600"/>
            </a:lvl4pPr>
            <a:lvl5pPr marL="1828846" indent="0">
              <a:buNone/>
              <a:defRPr sz="1600"/>
            </a:lvl5pPr>
            <a:lvl6pPr marL="2286057" indent="0">
              <a:buNone/>
              <a:defRPr sz="1600"/>
            </a:lvl6pPr>
            <a:lvl7pPr marL="2743268" indent="0">
              <a:buNone/>
              <a:defRPr sz="1600"/>
            </a:lvl7pPr>
            <a:lvl8pPr marL="3200480" indent="0">
              <a:buNone/>
              <a:defRPr sz="1600"/>
            </a:lvl8pPr>
            <a:lvl9pPr marL="3657692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3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12" indent="0">
              <a:buNone/>
              <a:defRPr sz="1200"/>
            </a:lvl2pPr>
            <a:lvl3pPr marL="914423" indent="0">
              <a:buNone/>
              <a:defRPr sz="1000"/>
            </a:lvl3pPr>
            <a:lvl4pPr marL="1371634" indent="0">
              <a:buNone/>
              <a:defRPr sz="900"/>
            </a:lvl4pPr>
            <a:lvl5pPr marL="1828846" indent="0">
              <a:buNone/>
              <a:defRPr sz="900"/>
            </a:lvl5pPr>
            <a:lvl6pPr marL="2286057" indent="0">
              <a:buNone/>
              <a:defRPr sz="900"/>
            </a:lvl6pPr>
            <a:lvl7pPr marL="2743268" indent="0">
              <a:buNone/>
              <a:defRPr sz="900"/>
            </a:lvl7pPr>
            <a:lvl8pPr marL="3200480" indent="0">
              <a:buNone/>
              <a:defRPr sz="900"/>
            </a:lvl8pPr>
            <a:lvl9pPr marL="365769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589-71A9-4FB6-890E-E2166CB0B184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8413-3415-43F8-B9DB-EC5DEED72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83568"/>
      </p:ext>
    </p:extLst>
  </p:cSld>
  <p:clrMapOvr>
    <a:masterClrMapping/>
  </p:clrMapOvr>
  <p:transition spd="slow" advClick="0" advTm="7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9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9" y="4343401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589-71A9-4FB6-890E-E2166CB0B184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8413-3415-43F8-B9DB-EC5DEED72B7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71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987577"/>
      </p:ext>
    </p:extLst>
  </p:cSld>
  <p:clrMapOvr>
    <a:masterClrMapping/>
  </p:clrMapOvr>
  <p:transition spd="slow" advClick="0" advTm="7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12" indent="0">
              <a:buFontTx/>
              <a:buNone/>
              <a:defRPr/>
            </a:lvl2pPr>
            <a:lvl3pPr marL="914423" indent="0">
              <a:buFontTx/>
              <a:buNone/>
              <a:defRPr/>
            </a:lvl3pPr>
            <a:lvl4pPr marL="1371634" indent="0">
              <a:buFontTx/>
              <a:buNone/>
              <a:defRPr/>
            </a:lvl4pPr>
            <a:lvl5pPr marL="1828846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343401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589-71A9-4FB6-890E-E2166CB0B184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8413-3415-43F8-B9DB-EC5DEED72B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2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71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154601"/>
      </p:ext>
    </p:extLst>
  </p:cSld>
  <p:clrMapOvr>
    <a:masterClrMapping/>
  </p:clrMapOvr>
  <p:transition spd="slow" advClick="0" advTm="7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589-71A9-4FB6-890E-E2166CB0B184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8413-3415-43F8-B9DB-EC5DEED72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256344"/>
      </p:ext>
    </p:extLst>
  </p:cSld>
  <p:clrMapOvr>
    <a:masterClrMapping/>
  </p:clrMapOvr>
  <p:transition spd="slow" advClick="0" advTm="7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589-71A9-4FB6-890E-E2166CB0B184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8413-3415-43F8-B9DB-EC5DEED72B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2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71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186742"/>
      </p:ext>
    </p:extLst>
  </p:cSld>
  <p:clrMapOvr>
    <a:masterClrMapping/>
  </p:clrMapOvr>
  <p:transition spd="slow" advClick="0" advTm="7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4" y="4470401"/>
            <a:ext cx="9609669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589-71A9-4FB6-890E-E2166CB0B184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8413-3415-43F8-B9DB-EC5DEED72B7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71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716611"/>
      </p:ext>
    </p:extLst>
  </p:cSld>
  <p:clrMapOvr>
    <a:masterClrMapping/>
  </p:clrMapOvr>
  <p:transition spd="slow" advClick="0" advTm="7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589-71A9-4FB6-890E-E2166CB0B184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8413-3415-43F8-B9DB-EC5DEED72B7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71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427627"/>
      </p:ext>
    </p:extLst>
  </p:cSld>
  <p:clrMapOvr>
    <a:masterClrMapping/>
  </p:clrMapOvr>
  <p:transition spd="slow" advClick="0" advTm="7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7" y="982133"/>
            <a:ext cx="1890894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6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589-71A9-4FB6-890E-E2166CB0B184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8413-3415-43F8-B9DB-EC5DEED72B7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1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135850"/>
      </p:ext>
    </p:extLst>
  </p:cSld>
  <p:clrMapOvr>
    <a:masterClrMapping/>
  </p:clrMapOvr>
  <p:transition spd="slow" advClick="0" advTm="7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71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589-71A9-4FB6-890E-E2166CB0B184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8413-3415-43F8-B9DB-EC5DEED72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353166"/>
      </p:ext>
    </p:extLst>
  </p:cSld>
  <p:clrMapOvr>
    <a:masterClrMapping/>
  </p:clrMapOvr>
  <p:transition spd="slow" advClick="0" advTm="7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8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589-71A9-4FB6-890E-E2166CB0B184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8413-3415-43F8-B9DB-EC5DEED72B7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4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748624"/>
      </p:ext>
    </p:extLst>
  </p:cSld>
  <p:clrMapOvr>
    <a:masterClrMapping/>
  </p:clrMapOvr>
  <p:transition spd="slow" advClick="0" advTm="7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71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589-71A9-4FB6-890E-E2166CB0B184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8413-3415-43F8-B9DB-EC5DEED72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44031"/>
      </p:ext>
    </p:extLst>
  </p:cSld>
  <p:clrMapOvr>
    <a:masterClrMapping/>
  </p:clrMapOvr>
  <p:transition spd="slow" advClick="0" advTm="7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1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589-71A9-4FB6-890E-E2166CB0B184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8413-3415-43F8-B9DB-EC5DEED72B7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71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536928"/>
      </p:ext>
    </p:extLst>
  </p:cSld>
  <p:clrMapOvr>
    <a:masterClrMapping/>
  </p:clrMapOvr>
  <p:transition spd="slow" advClick="0" advTm="7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589-71A9-4FB6-890E-E2166CB0B184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8413-3415-43F8-B9DB-EC5DEED72B7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71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219798"/>
      </p:ext>
    </p:extLst>
  </p:cSld>
  <p:clrMapOvr>
    <a:masterClrMapping/>
  </p:clrMapOvr>
  <p:transition spd="slow" advClick="0" advTm="7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589-71A9-4FB6-890E-E2166CB0B184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8413-3415-43F8-B9DB-EC5DEED72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252985"/>
      </p:ext>
    </p:extLst>
  </p:cSld>
  <p:clrMapOvr>
    <a:masterClrMapping/>
  </p:clrMapOvr>
  <p:transition spd="slow" advClick="0" advTm="7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4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71" y="982133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4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12" indent="0">
              <a:buNone/>
              <a:defRPr sz="1200"/>
            </a:lvl2pPr>
            <a:lvl3pPr marL="914423" indent="0">
              <a:buNone/>
              <a:defRPr sz="1000"/>
            </a:lvl3pPr>
            <a:lvl4pPr marL="1371634" indent="0">
              <a:buNone/>
              <a:defRPr sz="900"/>
            </a:lvl4pPr>
            <a:lvl5pPr marL="1828846" indent="0">
              <a:buNone/>
              <a:defRPr sz="900"/>
            </a:lvl5pPr>
            <a:lvl6pPr marL="2286057" indent="0">
              <a:buNone/>
              <a:defRPr sz="900"/>
            </a:lvl6pPr>
            <a:lvl7pPr marL="2743268" indent="0">
              <a:buNone/>
              <a:defRPr sz="900"/>
            </a:lvl7pPr>
            <a:lvl8pPr marL="3200480" indent="0">
              <a:buNone/>
              <a:defRPr sz="900"/>
            </a:lvl8pPr>
            <a:lvl9pPr marL="365769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589-71A9-4FB6-890E-E2166CB0B184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8413-3415-43F8-B9DB-EC5DEED72B7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71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96029"/>
      </p:ext>
    </p:extLst>
  </p:cSld>
  <p:clrMapOvr>
    <a:masterClrMapping/>
  </p:clrMapOvr>
  <p:transition spd="slow" advClick="0" advTm="7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7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4" y="1041400"/>
            <a:ext cx="3063348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12" indent="0">
              <a:buNone/>
              <a:defRPr sz="1600"/>
            </a:lvl2pPr>
            <a:lvl3pPr marL="914423" indent="0">
              <a:buNone/>
              <a:defRPr sz="1600"/>
            </a:lvl3pPr>
            <a:lvl4pPr marL="1371634" indent="0">
              <a:buNone/>
              <a:defRPr sz="1600"/>
            </a:lvl4pPr>
            <a:lvl5pPr marL="1828846" indent="0">
              <a:buNone/>
              <a:defRPr sz="1600"/>
            </a:lvl5pPr>
            <a:lvl6pPr marL="2286057" indent="0">
              <a:buNone/>
              <a:defRPr sz="1600"/>
            </a:lvl6pPr>
            <a:lvl7pPr marL="2743268" indent="0">
              <a:buNone/>
              <a:defRPr sz="1600"/>
            </a:lvl7pPr>
            <a:lvl8pPr marL="3200480" indent="0">
              <a:buNone/>
              <a:defRPr sz="1600"/>
            </a:lvl8pPr>
            <a:lvl9pPr marL="3657692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7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12" indent="0">
              <a:buNone/>
              <a:defRPr sz="1200"/>
            </a:lvl2pPr>
            <a:lvl3pPr marL="914423" indent="0">
              <a:buNone/>
              <a:defRPr sz="1000"/>
            </a:lvl3pPr>
            <a:lvl4pPr marL="1371634" indent="0">
              <a:buNone/>
              <a:defRPr sz="900"/>
            </a:lvl4pPr>
            <a:lvl5pPr marL="1828846" indent="0">
              <a:buNone/>
              <a:defRPr sz="900"/>
            </a:lvl5pPr>
            <a:lvl6pPr marL="2286057" indent="0">
              <a:buNone/>
              <a:defRPr sz="900"/>
            </a:lvl6pPr>
            <a:lvl7pPr marL="2743268" indent="0">
              <a:buNone/>
              <a:defRPr sz="900"/>
            </a:lvl7pPr>
            <a:lvl8pPr marL="3200480" indent="0">
              <a:buNone/>
              <a:defRPr sz="900"/>
            </a:lvl8pPr>
            <a:lvl9pPr marL="365769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8589-71A9-4FB6-890E-E2166CB0B184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8413-3415-43F8-B9DB-EC5DEED72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688413"/>
      </p:ext>
    </p:extLst>
  </p:cSld>
  <p:clrMapOvr>
    <a:masterClrMapping/>
  </p:clrMapOvr>
  <p:transition spd="slow" advClick="0" advTm="7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6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4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3" y="5969001"/>
            <a:ext cx="1600201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1998589-71A9-4FB6-890E-E2166CB0B184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4" y="5969001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5" y="5969001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9698413-3415-43F8-B9DB-EC5DEED72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25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ransition spd="slow" advClick="0" advTm="7000">
    <p:fade/>
  </p:transition>
  <p:txStyles>
    <p:titleStyle>
      <a:lvl1pPr algn="ctr" defTabSz="457212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7" indent="-285757" algn="l" defTabSz="457212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69" indent="-285757" algn="l" defTabSz="457212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80" indent="-285757" algn="l" defTabSz="457212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88" indent="-171454" algn="l" defTabSz="457212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300" indent="-171454" algn="l" defTabSz="457212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64" indent="-228606" algn="l" defTabSz="457212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74" indent="-228606" algn="l" defTabSz="457212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86" indent="-228606" algn="l" defTabSz="457212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97" indent="-228606" algn="l" defTabSz="457212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5.pn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7" y="631742"/>
            <a:ext cx="2004404" cy="14797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496" y="631742"/>
            <a:ext cx="1927154" cy="22322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611974" y="1612232"/>
            <a:ext cx="69903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Архивный </a:t>
            </a:r>
            <a:r>
              <a:rPr lang="ru-RU" sz="3200" b="1" dirty="0" smtClean="0"/>
              <a:t>отдел</a:t>
            </a:r>
          </a:p>
          <a:p>
            <a:pPr algn="ctr"/>
            <a:r>
              <a:rPr lang="ru-RU" sz="3200" b="1" dirty="0" smtClean="0"/>
              <a:t> </a:t>
            </a:r>
            <a:r>
              <a:rPr lang="ru-RU" sz="3200" b="1" dirty="0"/>
              <a:t>Администрации </a:t>
            </a:r>
            <a:r>
              <a:rPr lang="ru-RU" sz="3200" b="1" dirty="0" smtClean="0"/>
              <a:t>муниципального </a:t>
            </a:r>
            <a:r>
              <a:rPr lang="ru-RU" sz="3200" b="1" dirty="0"/>
              <a:t>образования </a:t>
            </a:r>
            <a:r>
              <a:rPr lang="ru-RU" sz="3200" b="1" dirty="0" smtClean="0"/>
              <a:t>«</a:t>
            </a:r>
            <a:r>
              <a:rPr lang="ru-RU" sz="3200" b="1" dirty="0"/>
              <a:t>Духовщинский район» </a:t>
            </a:r>
            <a:endParaRPr lang="ru-RU" sz="3200" b="1" dirty="0" smtClean="0"/>
          </a:p>
          <a:p>
            <a:pPr algn="ctr"/>
            <a:r>
              <a:rPr lang="ru-RU" sz="3200" b="1" dirty="0" smtClean="0"/>
              <a:t>Смоленской </a:t>
            </a:r>
            <a:r>
              <a:rPr lang="ru-RU" sz="3200" b="1" dirty="0"/>
              <a:t>области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64" y="3674335"/>
            <a:ext cx="3016367" cy="21114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"/>
          <a:stretch/>
        </p:blipFill>
        <p:spPr>
          <a:xfrm>
            <a:off x="8846110" y="3713654"/>
            <a:ext cx="3016367" cy="21114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17" y="3794130"/>
            <a:ext cx="3016367" cy="21114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/>
          <p:cNvSpPr txBox="1"/>
          <p:nvPr/>
        </p:nvSpPr>
        <p:spPr>
          <a:xfrm>
            <a:off x="4178559" y="5785792"/>
            <a:ext cx="3834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г. Духовщина </a:t>
            </a:r>
          </a:p>
          <a:p>
            <a:pPr algn="ctr"/>
            <a:r>
              <a:rPr lang="ru-RU" dirty="0" smtClean="0"/>
              <a:t>Духовщинский район Смоленская область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093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50"/>
          <a:stretch/>
        </p:blipFill>
        <p:spPr>
          <a:xfrm>
            <a:off x="6457244" y="3852789"/>
            <a:ext cx="4064000" cy="2552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8227060" y="711200"/>
            <a:ext cx="3048000" cy="36093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1062989" y="605790"/>
            <a:ext cx="6659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Архив сегодня – это 355 фондов (на 1 января 2003 г. – 181 фонд), </a:t>
            </a:r>
            <a:r>
              <a:rPr lang="ru-RU" smtClean="0"/>
              <a:t>более 37 </a:t>
            </a:r>
            <a:r>
              <a:rPr lang="ru-RU" dirty="0" smtClean="0"/>
              <a:t>тысяч единиц хранения, современные технические средства, оперативная работа по предоставлению информации.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32"/>
          <a:stretch/>
        </p:blipFill>
        <p:spPr>
          <a:xfrm>
            <a:off x="848386" y="1983758"/>
            <a:ext cx="5985600" cy="37380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71939348"/>
      </p:ext>
    </p:extLst>
  </p:cSld>
  <p:clrMapOvr>
    <a:masterClrMapping/>
  </p:clrMapOvr>
  <p:transition spd="slow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67" y="1225127"/>
            <a:ext cx="5985600" cy="4489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967741" y="2302932"/>
            <a:ext cx="38864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Возросший поток поступлений на хранение документов обусловил увеличение количества обращений в архив от юридических и физических лиц: от 150 запросов в 2003 году</a:t>
            </a:r>
          </a:p>
          <a:p>
            <a:pPr algn="just"/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 более 700 в настоящее время.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6845309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00"/>
          <a:stretch/>
        </p:blipFill>
        <p:spPr>
          <a:xfrm rot="21012397">
            <a:off x="902202" y="1699260"/>
            <a:ext cx="4064000" cy="2529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0188">
            <a:off x="7095095" y="1211580"/>
            <a:ext cx="4064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02" y="3169574"/>
            <a:ext cx="4064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095" y="3032302"/>
            <a:ext cx="4064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816" y="319192"/>
            <a:ext cx="9601196" cy="1303867"/>
          </a:xfrm>
        </p:spPr>
        <p:txBody>
          <a:bodyPr/>
          <a:lstStyle/>
          <a:p>
            <a:r>
              <a:rPr lang="ru-RU" dirty="0" smtClean="0"/>
              <a:t>Документы нашего архива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4582133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00"/>
          <a:stretch/>
        </p:blipFill>
        <p:spPr>
          <a:xfrm>
            <a:off x="871220" y="727710"/>
            <a:ext cx="2606040" cy="406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80" y="3182620"/>
            <a:ext cx="4064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727710"/>
            <a:ext cx="4064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7815380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2012950"/>
            <a:ext cx="4064000" cy="304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60" y="996950"/>
            <a:ext cx="3048000" cy="406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" y="996950"/>
            <a:ext cx="3048000" cy="406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44365694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3562241"/>
              </p:ext>
            </p:extLst>
          </p:nvPr>
        </p:nvGraphicFramePr>
        <p:xfrm>
          <a:off x="847724" y="673893"/>
          <a:ext cx="10487025" cy="551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Image" r:id="rId3" imgW="8253968" imgH="5511111" progId="">
                  <p:embed/>
                </p:oleObj>
              </mc:Choice>
              <mc:Fallback>
                <p:oleObj name="Image" r:id="rId3" imgW="8253968" imgH="5511111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724" y="673893"/>
                        <a:ext cx="10487025" cy="5510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047999" y="1443841"/>
            <a:ext cx="7030571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Люди, работающие в архиве в разные годы, внесли определенный вклад в организацию архивного дела в районе</a:t>
            </a:r>
          </a:p>
          <a:p>
            <a:pPr algn="ctr">
              <a:spcAft>
                <a:spcPts val="0"/>
              </a:spcAft>
            </a:pP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08.1936 – 11.1938		- Гусаров Павел Иванович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12.1938 – 1941		- Евстафьев Михаил Алексеевич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03 – 07.1944		-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Азаренкова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Нина Федоровна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09.199 – 03.1949		- Бурова Пелагея Павловна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04.1949 – 08.1950		- Козлов Яков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Арсентьевич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(Алексеевич)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09.1950 – 05.1952		-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Паршенов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Алексей Иванович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05.1952 – 04.1953		- Ковалева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алентина Ильинична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04 – 12.1953		- Клименков Петр Гаврилович</a:t>
            </a:r>
            <a:endParaRPr lang="en-U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01.1954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07.1972		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Солдатенкова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Агафья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Федоровна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07.1972 – 07.1996		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Голузова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Антонина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Егоровна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08.1996 – 12.02.2002	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Шунькова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Николаевна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15.12.2002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14.02.2019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Журавлева Людмила Владимировна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176041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7300" y="994410"/>
            <a:ext cx="483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Наш адрес</a:t>
            </a:r>
            <a:r>
              <a:rPr lang="en-US" dirty="0" smtClean="0"/>
              <a:t>: </a:t>
            </a:r>
            <a:r>
              <a:rPr lang="ru-RU" dirty="0" smtClean="0"/>
              <a:t>216200, Смоленская </a:t>
            </a:r>
            <a:r>
              <a:rPr lang="ru-RU" dirty="0"/>
              <a:t>обл</a:t>
            </a:r>
            <a:r>
              <a:rPr lang="ru-RU" dirty="0" smtClean="0"/>
              <a:t>.,</a:t>
            </a:r>
          </a:p>
          <a:p>
            <a:r>
              <a:rPr lang="ru-RU" dirty="0" smtClean="0"/>
              <a:t>г. Духовщина, ул</a:t>
            </a:r>
            <a:r>
              <a:rPr lang="ru-RU" dirty="0"/>
              <a:t>. М. Горького, д</a:t>
            </a:r>
            <a:r>
              <a:rPr lang="ru-RU" dirty="0" smtClean="0"/>
              <a:t>. 23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7300" y="2055614"/>
            <a:ext cx="3565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E-mail: duharh@admin-smolensk.ru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71260" y="884241"/>
            <a:ext cx="46905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u="sng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Режим работы:</a:t>
            </a:r>
            <a:endParaRPr lang="ru-RU" b="0" i="0" dirty="0" smtClean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r>
              <a:rPr lang="ru-RU" b="0" i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Понедельник – пятница: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с 9.00 до 18.00</a:t>
            </a: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Перерыв: с 13.00 до 14.00</a:t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Выходной день - суббота, воскресенье</a:t>
            </a: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Прием граждан:  с 9.00 до 13.00</a:t>
            </a:r>
            <a:endParaRPr lang="ru-RU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527" y="2965087"/>
            <a:ext cx="3116129" cy="254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08396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267596"/>
              </p:ext>
            </p:extLst>
          </p:nvPr>
        </p:nvGraphicFramePr>
        <p:xfrm>
          <a:off x="1047081" y="1419898"/>
          <a:ext cx="4178300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Image" r:id="rId4" imgW="4178816" imgH="1667259" progId="">
                  <p:embed/>
                </p:oleObj>
              </mc:Choice>
              <mc:Fallback>
                <p:oleObj name="Image" r:id="rId4" imgW="4178816" imgH="1667259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7081" y="1419898"/>
                        <a:ext cx="4178300" cy="166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444309"/>
              </p:ext>
            </p:extLst>
          </p:nvPr>
        </p:nvGraphicFramePr>
        <p:xfrm>
          <a:off x="955006" y="2983250"/>
          <a:ext cx="4270375" cy="178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Image" r:id="rId6" imgW="4270257" imgH="1789180" progId="">
                  <p:embed/>
                </p:oleObj>
              </mc:Choice>
              <mc:Fallback>
                <p:oleObj name="Image" r:id="rId6" imgW="4270257" imgH="1789180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006" y="2983250"/>
                        <a:ext cx="4270375" cy="1789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6132991"/>
              </p:ext>
            </p:extLst>
          </p:nvPr>
        </p:nvGraphicFramePr>
        <p:xfrm>
          <a:off x="8460707" y="1286799"/>
          <a:ext cx="3001963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Image" r:id="rId8" imgW="3002286" imgH="1752604" progId="">
                  <p:embed/>
                </p:oleObj>
              </mc:Choice>
              <mc:Fallback>
                <p:oleObj name="Image" r:id="rId8" imgW="3002286" imgH="1752604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0707" y="1286799"/>
                        <a:ext cx="3001963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6306726"/>
              </p:ext>
            </p:extLst>
          </p:nvPr>
        </p:nvGraphicFramePr>
        <p:xfrm>
          <a:off x="8460707" y="3086773"/>
          <a:ext cx="3065463" cy="177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Image" r:id="rId10" imgW="3066294" imgH="1770892" progId="">
                  <p:embed/>
                </p:oleObj>
              </mc:Choice>
              <mc:Fallback>
                <p:oleObj name="Image" r:id="rId10" imgW="3066294" imgH="1770892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0707" y="3086773"/>
                        <a:ext cx="3065463" cy="1770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69479"/>
              </p:ext>
            </p:extLst>
          </p:nvPr>
        </p:nvGraphicFramePr>
        <p:xfrm>
          <a:off x="3090193" y="4819739"/>
          <a:ext cx="6553200" cy="157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name="Image" r:id="rId12" imgW="6553213" imgH="1569723" progId="">
                  <p:embed/>
                </p:oleObj>
              </mc:Choice>
              <mc:Fallback>
                <p:oleObj name="Image" r:id="rId12" imgW="6553213" imgH="1569723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0193" y="4819739"/>
                        <a:ext cx="6553200" cy="1570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52073" y="517358"/>
            <a:ext cx="88311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Историческая</a:t>
            </a:r>
            <a:r>
              <a:rPr lang="ru-RU" dirty="0"/>
              <a:t> </a:t>
            </a:r>
            <a:r>
              <a:rPr lang="ru-RU" sz="4400" dirty="0"/>
              <a:t>справка</a:t>
            </a:r>
          </a:p>
        </p:txBody>
      </p:sp>
    </p:spTree>
    <p:extLst>
      <p:ext uri="{BB962C8B-B14F-4D97-AF65-F5344CB8AC3E}">
        <p14:creationId xmlns:p14="http://schemas.microsoft.com/office/powerpoint/2010/main" val="855420050"/>
      </p:ext>
    </p:extLst>
  </p:cSld>
  <p:clrMapOvr>
    <a:masterClrMapping/>
  </p:clrMapOvr>
  <p:transition spd="slow" advClick="0" advTm="17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17985" y="488764"/>
            <a:ext cx="9601196" cy="1303867"/>
          </a:xfrm>
        </p:spPr>
        <p:txBody>
          <a:bodyPr/>
          <a:lstStyle/>
          <a:p>
            <a:r>
              <a:rPr lang="ru-RU" b="1" dirty="0" smtClean="0"/>
              <a:t>Духовщина сегодня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22" y="1434960"/>
            <a:ext cx="2641600" cy="1981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22" y="3701142"/>
            <a:ext cx="2641600" cy="2410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09" y="4024603"/>
            <a:ext cx="2582781" cy="20869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550" y="1434960"/>
            <a:ext cx="3269384" cy="2410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713" y="1318856"/>
            <a:ext cx="3039468" cy="23822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647" y="3701142"/>
            <a:ext cx="2641600" cy="2410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083719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8" t="8772" r="1536" b="35439"/>
          <a:stretch/>
        </p:blipFill>
        <p:spPr>
          <a:xfrm>
            <a:off x="7840581" y="4805954"/>
            <a:ext cx="2909344" cy="19559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581529" y="671680"/>
            <a:ext cx="110289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91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История Духовщинского архива начинается с 1936 года.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91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1938 года архив находился в системе НКВД и МВД. В соответствии с постановлением Совета Министров РСФСР от 02.09.1955 № 1171 «О городских и районных государственных архивах РСФСР» исполкомы стали осуществлять административно-хозяйственное руководство архивами, утверждали заведующих по согласованию с архивными органами и заверяли печатью архивные справки. За архивными органами МВД было оставлено методическое руководство и контроль за работой архивов. В 1962 году архивы были переданы органам исполнительной власти.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91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период  с июля 1941 года по сентябрь 1943 года территория Духовщинского района была оккупирована немецко-фашистскими захватчиками. Архивные документы были полностью утрачены в период Великой Отечественной войны. С марта 1944 года районный архив возобновил свою работу.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Своего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помещения районный архив не имел. Архивные документы находились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здании исполнительного комитета Духовщинского районного Совета в подвальном помещении.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91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 февраля 2002 года в приспособленном здании были выделены три помещения для муниципального архива – две комнаты выделены под хранилище и одна рабочая комната. Общая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площадь, занимаемая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архивом, составляет 96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кв.метров.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901"/>
          <a:stretch/>
        </p:blipFill>
        <p:spPr>
          <a:xfrm>
            <a:off x="4302826" y="4802490"/>
            <a:ext cx="3169664" cy="19594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75116520"/>
      </p:ext>
    </p:extLst>
  </p:cSld>
  <p:clrMapOvr>
    <a:masterClrMapping/>
  </p:clrMapOvr>
  <p:transition spd="slow" advClick="0" advTm="2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98883" y="945486"/>
            <a:ext cx="98498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На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основании Указа Президента РСФСР от 22.08.1991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№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75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«О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некоторых вопросах деятельности органов исполнительной власти в РСФСР» исполнительные комитета народных депутатов с момента назначения глав администраций прекратили свою деятельность. Статус архива был преобразован в архивный отдел Администрации.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3" y="2145815"/>
            <a:ext cx="4915198" cy="36864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10" y="2628837"/>
            <a:ext cx="4882014" cy="3693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01"/>
          <a:stretch/>
        </p:blipFill>
        <p:spPr>
          <a:xfrm>
            <a:off x="8323179" y="4091815"/>
            <a:ext cx="2625557" cy="207745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2"/>
          <a:stretch/>
        </p:blipFill>
        <p:spPr>
          <a:xfrm>
            <a:off x="8148385" y="1990659"/>
            <a:ext cx="2896256" cy="17892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367648255"/>
      </p:ext>
    </p:extLst>
  </p:cSld>
  <p:clrMapOvr>
    <a:masterClrMapping/>
  </p:clrMapOvr>
  <p:transition spd="slow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8"/>
          <a:stretch/>
        </p:blipFill>
        <p:spPr>
          <a:xfrm>
            <a:off x="4506789" y="1117856"/>
            <a:ext cx="6934074" cy="4345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174043" y="982132"/>
            <a:ext cx="47639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Архивы… Тишина… Столетия…</a:t>
            </a:r>
          </a:p>
          <a:p>
            <a:r>
              <a:rPr lang="ru-RU" dirty="0" smtClean="0"/>
              <a:t>Людей забытых имена.</a:t>
            </a:r>
          </a:p>
          <a:p>
            <a:r>
              <a:rPr lang="ru-RU" dirty="0" smtClean="0"/>
              <a:t>Их жизнь, бурлившая когда-то,</a:t>
            </a:r>
          </a:p>
          <a:p>
            <a:r>
              <a:rPr lang="ru-RU" dirty="0" smtClean="0"/>
              <a:t>На стеллажах помещена.</a:t>
            </a:r>
          </a:p>
          <a:p>
            <a:r>
              <a:rPr lang="ru-RU" dirty="0" smtClean="0"/>
              <a:t>И озарение открытий,</a:t>
            </a:r>
          </a:p>
          <a:p>
            <a:r>
              <a:rPr lang="ru-RU" dirty="0" smtClean="0"/>
              <a:t>И помыслы добра и зла,</a:t>
            </a:r>
          </a:p>
          <a:p>
            <a:r>
              <a:rPr lang="ru-RU" dirty="0" smtClean="0"/>
              <a:t>И гул затихнувших событий – </a:t>
            </a:r>
          </a:p>
          <a:p>
            <a:r>
              <a:rPr lang="ru-RU" dirty="0" smtClean="0"/>
              <a:t>Теперь закованы в Дела…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469" y="3290456"/>
            <a:ext cx="2235530" cy="2980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9204278"/>
      </p:ext>
    </p:extLst>
  </p:cSld>
  <p:clrMapOvr>
    <a:masterClrMapping/>
  </p:clrMapOvr>
  <p:transition spd="slow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51660" y="697230"/>
            <a:ext cx="9509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Архивный отдел Администрации муниципального образования «Духовщинский район» Смоленской области – день сегодняшний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3490" y="4402601"/>
            <a:ext cx="28669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15 февраля 2019 года и по настоящее время</a:t>
            </a:r>
          </a:p>
          <a:p>
            <a:pPr algn="ctr"/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должности начальника архивного отдела трудится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Петрова Ирина Валентиновна</a:t>
            </a:r>
            <a:endParaRPr lang="ru-RU" b="1" dirty="0"/>
          </a:p>
        </p:txBody>
      </p:sp>
      <p:sp>
        <p:nvSpPr>
          <p:cNvPr id="2" name="AutoShape 2" descr="https://duhov.admin-smolensk.ru/files/252/resize/img_5400_300_2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 descr="C:\Users\Arhiv\Desktop\img_5400_300_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06" y="2259476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833043"/>
      </p:ext>
    </p:extLst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9170" y="71160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Комплектование, обеспечение сохранности документов, учет и их использование – всегда были и остаются основными задачами архива. На 1 января 2003 года в архиве числилось более 16 тыс. дел. За период с 2003 по 2017 годы в связи с ликвидацией организаций и их сменой статуса в архив поступило более 18 тыс. дел.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6"/>
          <a:stretch/>
        </p:blipFill>
        <p:spPr>
          <a:xfrm>
            <a:off x="7504430" y="940207"/>
            <a:ext cx="4064000" cy="24887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6" b="11468"/>
          <a:stretch/>
        </p:blipFill>
        <p:spPr>
          <a:xfrm>
            <a:off x="816610" y="3180571"/>
            <a:ext cx="2402840" cy="2559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25"/>
          <a:stretch/>
        </p:blipFill>
        <p:spPr>
          <a:xfrm>
            <a:off x="3533140" y="3180571"/>
            <a:ext cx="4064000" cy="2541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50"/>
          <a:stretch/>
        </p:blipFill>
        <p:spPr>
          <a:xfrm>
            <a:off x="7910830" y="3737610"/>
            <a:ext cx="4064000" cy="255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97795127"/>
      </p:ext>
    </p:extLst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24890" y="11970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Возросло и количество фондов. На 1 января 2003 года</a:t>
            </a:r>
          </a:p>
          <a:p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архиве числился 181 фонд, в настоящее время – 355.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25"/>
          <a:stretch/>
        </p:blipFill>
        <p:spPr>
          <a:xfrm>
            <a:off x="1379220" y="2465070"/>
            <a:ext cx="5215952" cy="3261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2"/>
          <a:stretch/>
        </p:blipFill>
        <p:spPr>
          <a:xfrm>
            <a:off x="7555230" y="1422400"/>
            <a:ext cx="3661744" cy="4305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64710885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2863</TotalTime>
  <Words>530</Words>
  <Application>Microsoft Office PowerPoint</Application>
  <PresentationFormat>Широкоэкранный</PresentationFormat>
  <Paragraphs>52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Garamond</vt:lpstr>
      <vt:lpstr>Tahoma</vt:lpstr>
      <vt:lpstr>Times New Roman</vt:lpstr>
      <vt:lpstr>Натуральные материалы</vt:lpstr>
      <vt:lpstr>Image</vt:lpstr>
      <vt:lpstr>Презентация PowerPoint</vt:lpstr>
      <vt:lpstr>Презентация PowerPoint</vt:lpstr>
      <vt:lpstr>Духовщина сегодня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Документы нашего архива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 Новиков</dc:creator>
  <cp:lastModifiedBy>Нелли Валерьевна Котова</cp:lastModifiedBy>
  <cp:revision>32</cp:revision>
  <dcterms:created xsi:type="dcterms:W3CDTF">2018-02-27T07:58:05Z</dcterms:created>
  <dcterms:modified xsi:type="dcterms:W3CDTF">2022-10-28T08:31:32Z</dcterms:modified>
</cp:coreProperties>
</file>