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73"/>
  </p:notesMasterIdLst>
  <p:sldIdLst>
    <p:sldId id="257" r:id="rId2"/>
    <p:sldId id="335" r:id="rId3"/>
    <p:sldId id="277" r:id="rId4"/>
    <p:sldId id="337" r:id="rId5"/>
    <p:sldId id="299" r:id="rId6"/>
    <p:sldId id="311" r:id="rId7"/>
    <p:sldId id="316" r:id="rId8"/>
    <p:sldId id="317" r:id="rId9"/>
    <p:sldId id="318" r:id="rId10"/>
    <p:sldId id="320" r:id="rId11"/>
    <p:sldId id="321" r:id="rId12"/>
    <p:sldId id="336" r:id="rId13"/>
    <p:sldId id="328" r:id="rId14"/>
    <p:sldId id="329" r:id="rId15"/>
    <p:sldId id="344" r:id="rId16"/>
    <p:sldId id="341" r:id="rId17"/>
    <p:sldId id="343" r:id="rId18"/>
    <p:sldId id="342" r:id="rId19"/>
    <p:sldId id="345" r:id="rId20"/>
    <p:sldId id="346" r:id="rId21"/>
    <p:sldId id="349" r:id="rId22"/>
    <p:sldId id="350" r:id="rId23"/>
    <p:sldId id="347" r:id="rId24"/>
    <p:sldId id="348" r:id="rId25"/>
    <p:sldId id="366" r:id="rId26"/>
    <p:sldId id="368" r:id="rId27"/>
    <p:sldId id="371" r:id="rId28"/>
    <p:sldId id="369" r:id="rId29"/>
    <p:sldId id="370" r:id="rId30"/>
    <p:sldId id="393" r:id="rId31"/>
    <p:sldId id="384" r:id="rId32"/>
    <p:sldId id="354" r:id="rId33"/>
    <p:sldId id="357" r:id="rId34"/>
    <p:sldId id="394" r:id="rId35"/>
    <p:sldId id="395" r:id="rId36"/>
    <p:sldId id="355" r:id="rId37"/>
    <p:sldId id="356" r:id="rId38"/>
    <p:sldId id="396" r:id="rId39"/>
    <p:sldId id="397" r:id="rId40"/>
    <p:sldId id="398" r:id="rId41"/>
    <p:sldId id="387" r:id="rId42"/>
    <p:sldId id="391" r:id="rId43"/>
    <p:sldId id="358" r:id="rId44"/>
    <p:sldId id="359" r:id="rId45"/>
    <p:sldId id="392" r:id="rId46"/>
    <p:sldId id="360" r:id="rId47"/>
    <p:sldId id="361" r:id="rId48"/>
    <p:sldId id="362" r:id="rId49"/>
    <p:sldId id="363" r:id="rId50"/>
    <p:sldId id="364" r:id="rId51"/>
    <p:sldId id="365" r:id="rId52"/>
    <p:sldId id="313" r:id="rId53"/>
    <p:sldId id="351" r:id="rId54"/>
    <p:sldId id="325" r:id="rId55"/>
    <p:sldId id="327" r:id="rId56"/>
    <p:sldId id="323" r:id="rId57"/>
    <p:sldId id="326" r:id="rId58"/>
    <p:sldId id="322" r:id="rId59"/>
    <p:sldId id="338" r:id="rId60"/>
    <p:sldId id="339" r:id="rId61"/>
    <p:sldId id="340" r:id="rId62"/>
    <p:sldId id="334" r:id="rId63"/>
    <p:sldId id="378" r:id="rId64"/>
    <p:sldId id="333" r:id="rId65"/>
    <p:sldId id="332" r:id="rId66"/>
    <p:sldId id="331" r:id="rId67"/>
    <p:sldId id="298" r:id="rId68"/>
    <p:sldId id="400" r:id="rId69"/>
    <p:sldId id="381" r:id="rId70"/>
    <p:sldId id="390" r:id="rId71"/>
    <p:sldId id="276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школа" initials="ш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91935" autoAdjust="0"/>
  </p:normalViewPr>
  <p:slideViewPr>
    <p:cSldViewPr>
      <p:cViewPr>
        <p:scale>
          <a:sx n="80" d="100"/>
          <a:sy n="80" d="100"/>
        </p:scale>
        <p:origin x="-2514" y="-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0C847D-FB11-4AC8-942E-4E450F7BE3F7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59D5B6-FB76-4A7E-A760-73CF836C9625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2800" dirty="0"/>
            <a:t>Администрация  школы</a:t>
          </a:r>
        </a:p>
      </dgm:t>
    </dgm:pt>
    <dgm:pt modelId="{B9E8738D-7E34-4693-A182-80732702B202}" type="parTrans" cxnId="{357A52EE-ABB9-490B-A4C4-D619AB8BB7DA}">
      <dgm:prSet/>
      <dgm:spPr/>
      <dgm:t>
        <a:bodyPr/>
        <a:lstStyle/>
        <a:p>
          <a:endParaRPr lang="ru-RU"/>
        </a:p>
      </dgm:t>
    </dgm:pt>
    <dgm:pt modelId="{4B8E341E-CA26-4216-BCEB-1859452688F9}" type="sibTrans" cxnId="{357A52EE-ABB9-490B-A4C4-D619AB8BB7DA}">
      <dgm:prSet/>
      <dgm:spPr/>
      <dgm:t>
        <a:bodyPr/>
        <a:lstStyle/>
        <a:p>
          <a:endParaRPr lang="ru-RU"/>
        </a:p>
      </dgm:t>
    </dgm:pt>
    <dgm:pt modelId="{E93E9712-743F-4AEA-B1C4-DE8C232FF404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/>
            <a:t>Педагог-организатор</a:t>
          </a:r>
        </a:p>
      </dgm:t>
    </dgm:pt>
    <dgm:pt modelId="{80592B83-DB84-4F4E-A651-D03A4F201714}" type="parTrans" cxnId="{A197B6EA-0CFD-46C0-84EB-7A978BD9FE08}">
      <dgm:prSet/>
      <dgm:spPr/>
      <dgm:t>
        <a:bodyPr/>
        <a:lstStyle/>
        <a:p>
          <a:endParaRPr lang="ru-RU"/>
        </a:p>
      </dgm:t>
    </dgm:pt>
    <dgm:pt modelId="{AC2AB25A-D731-48FC-9F84-2197D5DBA77E}" type="sibTrans" cxnId="{A197B6EA-0CFD-46C0-84EB-7A978BD9FE08}">
      <dgm:prSet/>
      <dgm:spPr/>
      <dgm:t>
        <a:bodyPr/>
        <a:lstStyle/>
        <a:p>
          <a:endParaRPr lang="ru-RU"/>
        </a:p>
      </dgm:t>
    </dgm:pt>
    <dgm:pt modelId="{EEED5603-5F6C-4938-B5EF-64AA3B610074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/>
            <a:t>Классные руководители</a:t>
          </a:r>
        </a:p>
      </dgm:t>
    </dgm:pt>
    <dgm:pt modelId="{76E8ACE0-CDEF-4D5E-B4D6-C2AE50917CA1}" type="parTrans" cxnId="{DAD3C87E-09FA-4E2C-827D-6D1C7D61257C}">
      <dgm:prSet/>
      <dgm:spPr/>
      <dgm:t>
        <a:bodyPr/>
        <a:lstStyle/>
        <a:p>
          <a:endParaRPr lang="ru-RU"/>
        </a:p>
      </dgm:t>
    </dgm:pt>
    <dgm:pt modelId="{7857301A-048A-48CD-BDFE-06EDB7809C35}" type="sibTrans" cxnId="{DAD3C87E-09FA-4E2C-827D-6D1C7D61257C}">
      <dgm:prSet/>
      <dgm:spPr/>
      <dgm:t>
        <a:bodyPr/>
        <a:lstStyle/>
        <a:p>
          <a:endParaRPr lang="ru-RU"/>
        </a:p>
      </dgm:t>
    </dgm:pt>
    <dgm:pt modelId="{BC8CE20B-EC9B-451F-BDF4-D98D265B7316}">
      <dgm:prSet phldrT="[Текст]"/>
      <dgm:spPr>
        <a:solidFill>
          <a:srgbClr val="B317AC"/>
        </a:solidFill>
      </dgm:spPr>
      <dgm:t>
        <a:bodyPr/>
        <a:lstStyle/>
        <a:p>
          <a:r>
            <a:rPr lang="ru-RU" dirty="0"/>
            <a:t>Учителя</a:t>
          </a:r>
        </a:p>
      </dgm:t>
    </dgm:pt>
    <dgm:pt modelId="{0471D5DB-0871-4B15-B1F2-CCE4F5AADB1D}" type="parTrans" cxnId="{4AF94676-11E4-4BEC-8851-C519D2ACF0FC}">
      <dgm:prSet/>
      <dgm:spPr/>
      <dgm:t>
        <a:bodyPr/>
        <a:lstStyle/>
        <a:p>
          <a:endParaRPr lang="ru-RU"/>
        </a:p>
      </dgm:t>
    </dgm:pt>
    <dgm:pt modelId="{F387089A-A917-4F9C-865C-E87807A7B18E}" type="sibTrans" cxnId="{4AF94676-11E4-4BEC-8851-C519D2ACF0FC}">
      <dgm:prSet/>
      <dgm:spPr/>
      <dgm:t>
        <a:bodyPr/>
        <a:lstStyle/>
        <a:p>
          <a:endParaRPr lang="ru-RU"/>
        </a:p>
      </dgm:t>
    </dgm:pt>
    <dgm:pt modelId="{5B814378-2FF9-46FE-B0F4-34A55E02AE31}">
      <dgm:prSet phldrT="[Текст]"/>
      <dgm:spPr/>
      <dgm:t>
        <a:bodyPr/>
        <a:lstStyle/>
        <a:p>
          <a:r>
            <a:rPr lang="ru-RU" dirty="0"/>
            <a:t>Родители учащихся</a:t>
          </a:r>
        </a:p>
      </dgm:t>
    </dgm:pt>
    <dgm:pt modelId="{7D0A91AE-7146-4BE6-8D5C-DEF54A60701B}" type="parTrans" cxnId="{0D3DB25F-8A46-4AE2-8258-58DF216D0E1F}">
      <dgm:prSet/>
      <dgm:spPr/>
      <dgm:t>
        <a:bodyPr/>
        <a:lstStyle/>
        <a:p>
          <a:endParaRPr lang="ru-RU"/>
        </a:p>
      </dgm:t>
    </dgm:pt>
    <dgm:pt modelId="{F5742938-5D53-49CB-B332-D5CD43F55F67}" type="sibTrans" cxnId="{0D3DB25F-8A46-4AE2-8258-58DF216D0E1F}">
      <dgm:prSet/>
      <dgm:spPr/>
      <dgm:t>
        <a:bodyPr/>
        <a:lstStyle/>
        <a:p>
          <a:endParaRPr lang="ru-RU"/>
        </a:p>
      </dgm:t>
    </dgm:pt>
    <dgm:pt modelId="{5D9B6EA7-1A0E-443F-B32C-85EB99AD7794}" type="pres">
      <dgm:prSet presAssocID="{AF0C847D-FB11-4AC8-942E-4E450F7BE3F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50282A-1114-4102-811D-F898C0D93A35}" type="pres">
      <dgm:prSet presAssocID="{AF0C847D-FB11-4AC8-942E-4E450F7BE3F7}" presName="cycle" presStyleCnt="0"/>
      <dgm:spPr/>
    </dgm:pt>
    <dgm:pt modelId="{D3B29640-0014-4748-88B3-D34E86A30A42}" type="pres">
      <dgm:prSet presAssocID="{9959D5B6-FB76-4A7E-A760-73CF836C9625}" presName="nodeFirstNode" presStyleLbl="node1" presStyleIdx="0" presStyleCnt="5" custRadScaleRad="97457" custRadScaleInc="-4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C31DC9-9082-4ECF-9349-3B72DA6D53B9}" type="pres">
      <dgm:prSet presAssocID="{4B8E341E-CA26-4216-BCEB-1859452688F9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49B912D2-2581-4D9D-889E-0815AFA3720C}" type="pres">
      <dgm:prSet presAssocID="{E93E9712-743F-4AEA-B1C4-DE8C232FF404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EA3879-FEF3-427C-BD6C-579BBEAA6A00}" type="pres">
      <dgm:prSet presAssocID="{EEED5603-5F6C-4938-B5EF-64AA3B610074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ECC115-A893-4E94-B810-CB3A3986BB64}" type="pres">
      <dgm:prSet presAssocID="{BC8CE20B-EC9B-451F-BDF4-D98D265B7316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D55460-B3B2-44F8-A452-91F63209457B}" type="pres">
      <dgm:prSet presAssocID="{5B814378-2FF9-46FE-B0F4-34A55E02AE31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91C01E-8CA1-48D1-95FC-D26B3EB96AB8}" type="presOf" srcId="{E93E9712-743F-4AEA-B1C4-DE8C232FF404}" destId="{49B912D2-2581-4D9D-889E-0815AFA3720C}" srcOrd="0" destOrd="0" presId="urn:microsoft.com/office/officeart/2005/8/layout/cycle3"/>
    <dgm:cxn modelId="{78825229-40D3-45EA-B557-49FAED89A2EA}" type="presOf" srcId="{BC8CE20B-EC9B-451F-BDF4-D98D265B7316}" destId="{F4ECC115-A893-4E94-B810-CB3A3986BB64}" srcOrd="0" destOrd="0" presId="urn:microsoft.com/office/officeart/2005/8/layout/cycle3"/>
    <dgm:cxn modelId="{DAD3C87E-09FA-4E2C-827D-6D1C7D61257C}" srcId="{AF0C847D-FB11-4AC8-942E-4E450F7BE3F7}" destId="{EEED5603-5F6C-4938-B5EF-64AA3B610074}" srcOrd="2" destOrd="0" parTransId="{76E8ACE0-CDEF-4D5E-B4D6-C2AE50917CA1}" sibTransId="{7857301A-048A-48CD-BDFE-06EDB7809C35}"/>
    <dgm:cxn modelId="{0D3DB25F-8A46-4AE2-8258-58DF216D0E1F}" srcId="{AF0C847D-FB11-4AC8-942E-4E450F7BE3F7}" destId="{5B814378-2FF9-46FE-B0F4-34A55E02AE31}" srcOrd="4" destOrd="0" parTransId="{7D0A91AE-7146-4BE6-8D5C-DEF54A60701B}" sibTransId="{F5742938-5D53-49CB-B332-D5CD43F55F67}"/>
    <dgm:cxn modelId="{DA76879F-6923-41A6-80D3-B2F206535444}" type="presOf" srcId="{EEED5603-5F6C-4938-B5EF-64AA3B610074}" destId="{73EA3879-FEF3-427C-BD6C-579BBEAA6A00}" srcOrd="0" destOrd="0" presId="urn:microsoft.com/office/officeart/2005/8/layout/cycle3"/>
    <dgm:cxn modelId="{F6CE6085-6C76-4DA9-AEDB-796E973C3072}" type="presOf" srcId="{5B814378-2FF9-46FE-B0F4-34A55E02AE31}" destId="{84D55460-B3B2-44F8-A452-91F63209457B}" srcOrd="0" destOrd="0" presId="urn:microsoft.com/office/officeart/2005/8/layout/cycle3"/>
    <dgm:cxn modelId="{E58D78C3-ADBE-4A80-95DC-8405F2DFD242}" type="presOf" srcId="{4B8E341E-CA26-4216-BCEB-1859452688F9}" destId="{BFC31DC9-9082-4ECF-9349-3B72DA6D53B9}" srcOrd="0" destOrd="0" presId="urn:microsoft.com/office/officeart/2005/8/layout/cycle3"/>
    <dgm:cxn modelId="{4AF94676-11E4-4BEC-8851-C519D2ACF0FC}" srcId="{AF0C847D-FB11-4AC8-942E-4E450F7BE3F7}" destId="{BC8CE20B-EC9B-451F-BDF4-D98D265B7316}" srcOrd="3" destOrd="0" parTransId="{0471D5DB-0871-4B15-B1F2-CCE4F5AADB1D}" sibTransId="{F387089A-A917-4F9C-865C-E87807A7B18E}"/>
    <dgm:cxn modelId="{F98D96D3-6B83-4FC6-8E85-3F10AD2241BC}" type="presOf" srcId="{AF0C847D-FB11-4AC8-942E-4E450F7BE3F7}" destId="{5D9B6EA7-1A0E-443F-B32C-85EB99AD7794}" srcOrd="0" destOrd="0" presId="urn:microsoft.com/office/officeart/2005/8/layout/cycle3"/>
    <dgm:cxn modelId="{357A52EE-ABB9-490B-A4C4-D619AB8BB7DA}" srcId="{AF0C847D-FB11-4AC8-942E-4E450F7BE3F7}" destId="{9959D5B6-FB76-4A7E-A760-73CF836C9625}" srcOrd="0" destOrd="0" parTransId="{B9E8738D-7E34-4693-A182-80732702B202}" sibTransId="{4B8E341E-CA26-4216-BCEB-1859452688F9}"/>
    <dgm:cxn modelId="{8218553D-7D77-4089-9B25-7C02BEA70011}" type="presOf" srcId="{9959D5B6-FB76-4A7E-A760-73CF836C9625}" destId="{D3B29640-0014-4748-88B3-D34E86A30A42}" srcOrd="0" destOrd="0" presId="urn:microsoft.com/office/officeart/2005/8/layout/cycle3"/>
    <dgm:cxn modelId="{A197B6EA-0CFD-46C0-84EB-7A978BD9FE08}" srcId="{AF0C847D-FB11-4AC8-942E-4E450F7BE3F7}" destId="{E93E9712-743F-4AEA-B1C4-DE8C232FF404}" srcOrd="1" destOrd="0" parTransId="{80592B83-DB84-4F4E-A651-D03A4F201714}" sibTransId="{AC2AB25A-D731-48FC-9F84-2197D5DBA77E}"/>
    <dgm:cxn modelId="{4DAD0D2E-0C8B-477A-A386-E3AB97F021E7}" type="presParOf" srcId="{5D9B6EA7-1A0E-443F-B32C-85EB99AD7794}" destId="{4650282A-1114-4102-811D-F898C0D93A35}" srcOrd="0" destOrd="0" presId="urn:microsoft.com/office/officeart/2005/8/layout/cycle3"/>
    <dgm:cxn modelId="{200602D9-7EC7-491E-BFC6-F9EF46CC2476}" type="presParOf" srcId="{4650282A-1114-4102-811D-F898C0D93A35}" destId="{D3B29640-0014-4748-88B3-D34E86A30A42}" srcOrd="0" destOrd="0" presId="urn:microsoft.com/office/officeart/2005/8/layout/cycle3"/>
    <dgm:cxn modelId="{58935C92-0056-4704-84B1-D8693BCBE702}" type="presParOf" srcId="{4650282A-1114-4102-811D-F898C0D93A35}" destId="{BFC31DC9-9082-4ECF-9349-3B72DA6D53B9}" srcOrd="1" destOrd="0" presId="urn:microsoft.com/office/officeart/2005/8/layout/cycle3"/>
    <dgm:cxn modelId="{D0EEFEF2-8CF2-495D-9270-2C8CAB4E02EB}" type="presParOf" srcId="{4650282A-1114-4102-811D-F898C0D93A35}" destId="{49B912D2-2581-4D9D-889E-0815AFA3720C}" srcOrd="2" destOrd="0" presId="urn:microsoft.com/office/officeart/2005/8/layout/cycle3"/>
    <dgm:cxn modelId="{63393593-B764-4477-8DD7-BB7F63A062FA}" type="presParOf" srcId="{4650282A-1114-4102-811D-F898C0D93A35}" destId="{73EA3879-FEF3-427C-BD6C-579BBEAA6A00}" srcOrd="3" destOrd="0" presId="urn:microsoft.com/office/officeart/2005/8/layout/cycle3"/>
    <dgm:cxn modelId="{79B8738D-E92F-46ED-811A-286E2CAA522A}" type="presParOf" srcId="{4650282A-1114-4102-811D-F898C0D93A35}" destId="{F4ECC115-A893-4E94-B810-CB3A3986BB64}" srcOrd="4" destOrd="0" presId="urn:microsoft.com/office/officeart/2005/8/layout/cycle3"/>
    <dgm:cxn modelId="{E1A70528-F64D-4D8D-8ECC-240066674B92}" type="presParOf" srcId="{4650282A-1114-4102-811D-F898C0D93A35}" destId="{84D55460-B3B2-44F8-A452-91F63209457B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C31DC9-9082-4ECF-9349-3B72DA6D53B9}">
      <dsp:nvSpPr>
        <dsp:cNvPr id="0" name=""/>
        <dsp:cNvSpPr/>
      </dsp:nvSpPr>
      <dsp:spPr>
        <a:xfrm>
          <a:off x="1201398" y="30746"/>
          <a:ext cx="6356231" cy="6356231"/>
        </a:xfrm>
        <a:prstGeom prst="circularArrow">
          <a:avLst>
            <a:gd name="adj1" fmla="val 5544"/>
            <a:gd name="adj2" fmla="val 330680"/>
            <a:gd name="adj3" fmla="val 13758767"/>
            <a:gd name="adj4" fmla="val 17396415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B29640-0014-4748-88B3-D34E86A30A42}">
      <dsp:nvSpPr>
        <dsp:cNvPr id="0" name=""/>
        <dsp:cNvSpPr/>
      </dsp:nvSpPr>
      <dsp:spPr>
        <a:xfrm>
          <a:off x="2880320" y="72007"/>
          <a:ext cx="2998387" cy="1499193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Администрация  школы</a:t>
          </a:r>
        </a:p>
      </dsp:txBody>
      <dsp:txXfrm>
        <a:off x="2953505" y="145192"/>
        <a:ext cx="2852017" cy="1352823"/>
      </dsp:txXfrm>
    </dsp:sp>
    <dsp:sp modelId="{49B912D2-2581-4D9D-889E-0815AFA3720C}">
      <dsp:nvSpPr>
        <dsp:cNvPr id="0" name=""/>
        <dsp:cNvSpPr/>
      </dsp:nvSpPr>
      <dsp:spPr>
        <a:xfrm>
          <a:off x="5471176" y="1875987"/>
          <a:ext cx="2998387" cy="1499193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Педагог-организатор</a:t>
          </a:r>
        </a:p>
      </dsp:txBody>
      <dsp:txXfrm>
        <a:off x="5544361" y="1949172"/>
        <a:ext cx="2852017" cy="1352823"/>
      </dsp:txXfrm>
    </dsp:sp>
    <dsp:sp modelId="{73EA3879-FEF3-427C-BD6C-579BBEAA6A00}">
      <dsp:nvSpPr>
        <dsp:cNvPr id="0" name=""/>
        <dsp:cNvSpPr/>
      </dsp:nvSpPr>
      <dsp:spPr>
        <a:xfrm>
          <a:off x="4486513" y="4906470"/>
          <a:ext cx="2998387" cy="1499193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Классные руководители</a:t>
          </a:r>
        </a:p>
      </dsp:txBody>
      <dsp:txXfrm>
        <a:off x="4559698" y="4979655"/>
        <a:ext cx="2852017" cy="1352823"/>
      </dsp:txXfrm>
    </dsp:sp>
    <dsp:sp modelId="{F4ECC115-A893-4E94-B810-CB3A3986BB64}">
      <dsp:nvSpPr>
        <dsp:cNvPr id="0" name=""/>
        <dsp:cNvSpPr/>
      </dsp:nvSpPr>
      <dsp:spPr>
        <a:xfrm>
          <a:off x="1300074" y="4906470"/>
          <a:ext cx="2998387" cy="1499193"/>
        </a:xfrm>
        <a:prstGeom prst="roundRect">
          <a:avLst/>
        </a:prstGeom>
        <a:solidFill>
          <a:srgbClr val="B317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Учителя</a:t>
          </a:r>
        </a:p>
      </dsp:txBody>
      <dsp:txXfrm>
        <a:off x="1373259" y="4979655"/>
        <a:ext cx="2852017" cy="1352823"/>
      </dsp:txXfrm>
    </dsp:sp>
    <dsp:sp modelId="{84D55460-B3B2-44F8-A452-91F63209457B}">
      <dsp:nvSpPr>
        <dsp:cNvPr id="0" name=""/>
        <dsp:cNvSpPr/>
      </dsp:nvSpPr>
      <dsp:spPr>
        <a:xfrm>
          <a:off x="315411" y="1875987"/>
          <a:ext cx="2998387" cy="14991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Родители учащихся</a:t>
          </a:r>
        </a:p>
      </dsp:txBody>
      <dsp:txXfrm>
        <a:off x="388596" y="1949172"/>
        <a:ext cx="2852017" cy="1352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ECB7F-9080-4947-955C-B69F8766D7E3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B555A-4749-46B4-91F4-B66894773D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049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FA78-246E-4E29-B565-86A5E2277D02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F8A0-9D94-4A8F-82A8-0745FDFE1F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FA78-246E-4E29-B565-86A5E2277D02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F8A0-9D94-4A8F-82A8-0745FDFE1F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FA78-246E-4E29-B565-86A5E2277D02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F8A0-9D94-4A8F-82A8-0745FDFE1F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FA78-246E-4E29-B565-86A5E2277D02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F8A0-9D94-4A8F-82A8-0745FDFE1F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FA78-246E-4E29-B565-86A5E2277D02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F8A0-9D94-4A8F-82A8-0745FDFE1F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FA78-246E-4E29-B565-86A5E2277D02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F8A0-9D94-4A8F-82A8-0745FDFE1F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FA78-246E-4E29-B565-86A5E2277D02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F8A0-9D94-4A8F-82A8-0745FDFE1F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FA78-246E-4E29-B565-86A5E2277D02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F8A0-9D94-4A8F-82A8-0745FDFE1F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FA78-246E-4E29-B565-86A5E2277D02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F8A0-9D94-4A8F-82A8-0745FDFE1F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FA78-246E-4E29-B565-86A5E2277D02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F8A0-9D94-4A8F-82A8-0745FDFE1F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5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FA78-246E-4E29-B565-86A5E2277D02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609600" cy="365125"/>
          </a:xfrm>
        </p:spPr>
        <p:txBody>
          <a:bodyPr/>
          <a:lstStyle/>
          <a:p>
            <a:fld id="{FFB9F8A0-9D94-4A8F-82A8-0745FDFE1F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6" y="5816601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1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6" y="-7144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1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5D6FA78-246E-4E29-B565-86A5E2277D02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B9F8A0-9D94-4A8F-82A8-0745FDFE1F7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image" Target="../media/image67.gif"/><Relationship Id="rId7" Type="http://schemas.openxmlformats.org/officeDocument/2006/relationships/image" Target="../media/image71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gi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728192"/>
          </a:xfrm>
        </p:spPr>
        <p:txBody>
          <a:bodyPr>
            <a:norm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>
            <a:normAutofit/>
          </a:bodyPr>
          <a:lstStyle/>
          <a:p>
            <a:pPr algn="ctr" hangingPunct="0">
              <a:buNone/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Деятельность школы по решению задач ФГОС</a:t>
            </a:r>
          </a:p>
          <a:p>
            <a:pPr algn="ctr" hangingPunct="0"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семинар директоров </a:t>
            </a:r>
          </a:p>
          <a:p>
            <a:pPr algn="ctr" hangingPunct="0">
              <a:buNone/>
            </a:pP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2016 год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) 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lvl="8" indent="-274320" algn="ctr">
              <a:lnSpc>
                <a:spcPct val="150000"/>
              </a:lnSpc>
              <a:buClr>
                <a:schemeClr val="accent3"/>
              </a:buClr>
              <a:buSzPct val="95000"/>
              <a:buNone/>
            </a:pPr>
            <a:endParaRPr lang="ru-RU" sz="4000" dirty="0" smtClean="0"/>
          </a:p>
          <a:p>
            <a:pPr marL="274320" lvl="8" indent="-274320"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школа\Desktop\Педсовет 2016, январь\DSCN06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16732"/>
            <a:ext cx="7148727" cy="536154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школа\Desktop\Педсовет 2016, январь\DSCN06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7488832" cy="56166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59896"/>
          </a:xfrm>
        </p:spPr>
        <p:txBody>
          <a:bodyPr>
            <a:noAutofit/>
          </a:bodyPr>
          <a:lstStyle/>
          <a:p>
            <a:pPr algn="just"/>
            <a:r>
              <a:rPr lang="ru-RU" sz="3200" dirty="0" smtClean="0"/>
              <a:t>Улучшается материально-техническое оснащение школы.</a:t>
            </a:r>
          </a:p>
          <a:p>
            <a:pPr algn="just"/>
            <a:r>
              <a:rPr lang="ru-RU" sz="3200" dirty="0" smtClean="0"/>
              <a:t>Приобретается интерактивное оборудование.</a:t>
            </a:r>
          </a:p>
          <a:p>
            <a:pPr algn="just"/>
            <a:r>
              <a:rPr lang="ru-RU" sz="3200" dirty="0" smtClean="0"/>
              <a:t>В рамках программы «Доступная среда» в школе появилась комната психологической разгрузки, зал адаптивной физической культуры, пандус, двери с доводчиками, туалет для колясочников, поручни и многое другое.</a:t>
            </a:r>
            <a:endParaRPr lang="ru-RU" sz="3200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русского языка</a:t>
            </a:r>
            <a:endParaRPr lang="ru-RU" dirty="0"/>
          </a:p>
        </p:txBody>
      </p:sp>
      <p:pic>
        <p:nvPicPr>
          <p:cNvPr id="1026" name="Picture 2" descr="C:\Users\школа\Desktop\ФОТО МОИ\Фото Дня науки\SN8577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Кабинет математики</a:t>
            </a:r>
            <a:endParaRPr lang="ru-RU" dirty="0"/>
          </a:p>
        </p:txBody>
      </p:sp>
      <p:pic>
        <p:nvPicPr>
          <p:cNvPr id="1026" name="Picture 2" descr="C:\Users\школа\Desktop\Семинар директоров фквраль2016\ФОТО ШКОЛЫ\DSCN06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школа\Desktop\Семинар директоров фквраль2016\ФОТО ШКОЛЫ\DSCN06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5"/>
            <a:ext cx="7560840" cy="55598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Кабинет информатики</a:t>
            </a:r>
            <a:endParaRPr lang="ru-RU" dirty="0"/>
          </a:p>
        </p:txBody>
      </p:sp>
      <p:pic>
        <p:nvPicPr>
          <p:cNvPr id="2050" name="Picture 2" descr="C:\Users\школа\Desktop\Семинар директоров фквраль2016\ФОТО ШКОЛЫ\DSCN06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Кабинет химии</a:t>
            </a:r>
            <a:endParaRPr lang="ru-RU" dirty="0"/>
          </a:p>
        </p:txBody>
      </p:sp>
      <p:pic>
        <p:nvPicPr>
          <p:cNvPr id="3074" name="Picture 2" descr="C:\Users\школа\Desktop\Семинар директоров фквраль2016\ФОТО ШКОЛЫ\DSCN06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школа\Desktop\Семинар директоров фквраль2016\ФОТО ШКОЛЫ\DSCN06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7292743" cy="546955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Кабинет физики</a:t>
            </a:r>
            <a:endParaRPr lang="ru-RU" dirty="0"/>
          </a:p>
        </p:txBody>
      </p:sp>
      <p:pic>
        <p:nvPicPr>
          <p:cNvPr id="6146" name="Picture 2" descr="C:\Users\школа\Desktop\Семинар директоров фквраль2016\ФОТО ШКОЛЫ\DSCN06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 МБОУ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Духовщинская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СШ им. П.К. Козлова по ФГОС в 2015-2016 учебном </a:t>
            </a:r>
            <a:r>
              <a:rPr lang="ru-RU" sz="4800" smtClean="0">
                <a:latin typeface="Times New Roman" pitchFamily="18" charset="0"/>
                <a:cs typeface="Times New Roman" pitchFamily="18" charset="0"/>
              </a:rPr>
              <a:t>году занимаются обучающиеся    с1-ого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по 7-ой </a:t>
            </a:r>
            <a:r>
              <a:rPr lang="ru-RU" sz="4800" smtClean="0">
                <a:latin typeface="Times New Roman" pitchFamily="18" charset="0"/>
                <a:cs typeface="Times New Roman" pitchFamily="18" charset="0"/>
              </a:rPr>
              <a:t>и 8-б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классы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школа\Desktop\Семинар директоров фквраль2016\ФОТО ШКОЛЫ\DSCN06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10698"/>
            <a:ext cx="7652783" cy="57395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Кабинет биологии</a:t>
            </a:r>
            <a:endParaRPr lang="ru-RU" dirty="0"/>
          </a:p>
        </p:txBody>
      </p:sp>
      <p:pic>
        <p:nvPicPr>
          <p:cNvPr id="10242" name="Picture 2" descr="C:\Users\школа\Desktop\Семинар директоров фквраль2016\ФОТО ШКОЛЫ\DSCN07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школа\Desktop\Семинар директоров фквраль2016\ФОТО ШКОЛЫ\DSCN07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58670"/>
            <a:ext cx="7796799" cy="58475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Кабинеты начальных классов</a:t>
            </a:r>
            <a:endParaRPr lang="ru-RU" dirty="0"/>
          </a:p>
        </p:txBody>
      </p:sp>
      <p:pic>
        <p:nvPicPr>
          <p:cNvPr id="8194" name="Picture 2" descr="C:\Users\школа\Desktop\Семинар директоров фквраль2016\ФОТО ШКОЛЫ\DSCN06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школа\Desktop\Семинар директоров фквраль2016\ФОТО ШКОЛЫ\DSCN06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68660"/>
            <a:ext cx="8012823" cy="600961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Кабинет технологии</a:t>
            </a:r>
            <a:endParaRPr lang="ru-RU" dirty="0"/>
          </a:p>
        </p:txBody>
      </p:sp>
      <p:pic>
        <p:nvPicPr>
          <p:cNvPr id="23554" name="Picture 2" descr="C:\Users\школа\Desktop\Семинар директоров фквраль2016\ФОТО ШКОЛЫ\DSCN07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школа\Desktop\Семинар директоров фквраль2016\ФОТО ШКОЛЫ\DSCN07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30678"/>
            <a:ext cx="7796799" cy="58475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Наша столовая</a:t>
            </a:r>
            <a:endParaRPr lang="ru-RU" dirty="0"/>
          </a:p>
        </p:txBody>
      </p:sp>
      <p:pic>
        <p:nvPicPr>
          <p:cNvPr id="26626" name="Picture 2" descr="C:\Users\школа\Desktop\Семинар директоров фквраль2016\ФОТО ШКОЛЫ\DSCN07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Наша библиотека</a:t>
            </a:r>
            <a:endParaRPr lang="ru-RU" dirty="0"/>
          </a:p>
        </p:txBody>
      </p:sp>
      <p:pic>
        <p:nvPicPr>
          <p:cNvPr id="3074" name="Picture 2" descr="C:\Users\школа\Desktop\ФОТО ШКОЛЫ\DSCN0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школа\Desktop\ФОТО ШКОЛЫ\DSCN07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7560840" cy="56706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4000" b="1" dirty="0" smtClean="0">
                <a:latin typeface="+mn-lt"/>
              </a:rPr>
              <a:t>Учебно-воспитательная деятельность в школе позволяет решить целый ряд очень важных задач: </a:t>
            </a:r>
            <a:r>
              <a:rPr lang="ru-RU" sz="3200" dirty="0" smtClean="0">
                <a:latin typeface="+mn-lt"/>
              </a:rPr>
              <a:t/>
            </a:r>
            <a:br>
              <a:rPr lang="ru-RU" sz="3200" dirty="0" smtClean="0">
                <a:latin typeface="+mn-lt"/>
              </a:rPr>
            </a:br>
            <a:endParaRPr lang="ru-RU" sz="3200" b="1" dirty="0">
              <a:latin typeface="+mn-lt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687688"/>
          </a:xfrm>
        </p:spPr>
        <p:txBody>
          <a:bodyPr>
            <a:normAutofit/>
          </a:bodyPr>
          <a:lstStyle/>
          <a:p>
            <a:pPr hangingPunct="0">
              <a:buNone/>
            </a:pPr>
            <a:endParaRPr lang="ru-RU" sz="2400" dirty="0" smtClean="0"/>
          </a:p>
          <a:p>
            <a:pPr lvl="0" hangingPunct="0"/>
            <a:r>
              <a:rPr lang="ru-RU" sz="2800" dirty="0" smtClean="0"/>
              <a:t>обеспечить благоприятную адаптацию ребенка в школе;</a:t>
            </a:r>
            <a:endParaRPr lang="ru-RU" sz="2400" dirty="0" smtClean="0"/>
          </a:p>
          <a:p>
            <a:pPr lvl="0" hangingPunct="0"/>
            <a:r>
              <a:rPr lang="ru-RU" sz="2800" dirty="0" smtClean="0"/>
              <a:t>улучшить условия для развития ребенка;</a:t>
            </a:r>
            <a:endParaRPr lang="ru-RU" sz="2400" dirty="0" smtClean="0"/>
          </a:p>
          <a:p>
            <a:pPr lvl="0" hangingPunct="0"/>
            <a:r>
              <a:rPr lang="ru-RU" sz="2800" dirty="0" smtClean="0"/>
              <a:t>учесть возрастные и индивидуальные особенности учащихся.</a:t>
            </a:r>
            <a:endParaRPr lang="ru-RU" sz="2400" dirty="0" smtClean="0"/>
          </a:p>
          <a:p>
            <a:pPr marL="274320" lvl="8" indent="-274320"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endParaRPr lang="ru-RU" dirty="0" smtClean="0">
              <a:latin typeface="+mj-lt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школа\Desktop\ФОТО ШКОЛЫ\DSCN0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7344816" cy="55086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6" descr="5370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3512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683568" y="0"/>
            <a:ext cx="7848872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5400" b="1" i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2601495" y="1772816"/>
            <a:ext cx="427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1412776"/>
            <a:ext cx="45365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Изменения</a:t>
            </a:r>
          </a:p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 в рамках программы «Доступная среда»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Комната психологической разгрузки</a:t>
            </a:r>
            <a:endParaRPr lang="ru-RU" dirty="0"/>
          </a:p>
        </p:txBody>
      </p:sp>
      <p:pic>
        <p:nvPicPr>
          <p:cNvPr id="6146" name="Picture 2" descr="C:\Users\школа\Desktop\ФОТО ШКОЛЫ\DSCN07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школа\Desktop\ФОТО ШКОЛЫ\DSCN0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7344816" cy="55086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школа\Desktop\ФОТО ШКОЛЫ\DSCN07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416824" cy="51125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школа\Desktop\ФОТО ШКОЛЫ\DSCN07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172" y="709174"/>
            <a:ext cx="7487236" cy="561542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Зал адаптивной физической культуры</a:t>
            </a:r>
            <a:endParaRPr lang="ru-RU" dirty="0"/>
          </a:p>
        </p:txBody>
      </p:sp>
      <p:pic>
        <p:nvPicPr>
          <p:cNvPr id="13314" name="Picture 2" descr="C:\Users\школа\Desktop\Семинар директоров фквраль2016\ФОТО ШКОЛЫ\DSCN07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школа\Desktop\Семинар директоров фквраль2016\ФОТО ШКОЛЫ\DSCN07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7200800" cy="5400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школа\Desktop\ФОТО ШКОЛЫ\DSCN07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7317184" cy="54878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школа\Desktop\ФОТО ШКОЛЫ\DSCN0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642"/>
            <a:ext cx="8157278" cy="611795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888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 Системно - </a:t>
            </a:r>
            <a:r>
              <a:rPr lang="ru-RU" sz="4400" dirty="0" err="1" smtClean="0"/>
              <a:t>деятельностный</a:t>
            </a:r>
            <a:r>
              <a:rPr lang="ru-RU" sz="4400" dirty="0" smtClean="0"/>
              <a:t> подход к обучению предполагает: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    • наличие у детей познавательного мотива (желания узнать, открыть, научиться) и конкретной учебной цели (понимания того, что именно нужно выяснить, освоить); </a:t>
            </a:r>
            <a:br>
              <a:rPr lang="ru-RU" dirty="0" smtClean="0"/>
            </a:br>
            <a:r>
              <a:rPr lang="ru-RU" dirty="0" smtClean="0"/>
              <a:t>• выполнение учениками определённых действий для приобретения недостающих знаний; </a:t>
            </a:r>
            <a:br>
              <a:rPr lang="ru-RU" dirty="0" smtClean="0"/>
            </a:br>
            <a:r>
              <a:rPr lang="ru-RU" dirty="0" smtClean="0"/>
              <a:t>• выявление и освоение учащимися способа действия, позволяющего осознанно применять приобретённые знания; </a:t>
            </a:r>
            <a:br>
              <a:rPr lang="ru-RU" dirty="0" smtClean="0"/>
            </a:br>
            <a:r>
              <a:rPr lang="ru-RU" dirty="0" smtClean="0"/>
              <a:t>• формирование у школьников умения контролировать свои действия – как после их завершения, так и по ходу; </a:t>
            </a:r>
            <a:br>
              <a:rPr lang="ru-RU" dirty="0" smtClean="0"/>
            </a:br>
            <a:r>
              <a:rPr lang="ru-RU" dirty="0" smtClean="0"/>
              <a:t>• включение содержания обучения в контекст решения значимых жизненных задач. </a:t>
            </a:r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школа\Desktop\Зима 2016\DSCN07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62726"/>
            <a:ext cx="7220735" cy="541555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6" descr="5370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683568" y="0"/>
            <a:ext cx="7848872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5400" b="1" i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1556792"/>
            <a:ext cx="46440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Озеленение учебных кабинетов и фойе</a:t>
            </a:r>
            <a:endParaRPr lang="ru-RU" sz="44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школа\Desktop\ФОТО ШКОЛЫ\DSCN0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9513" y="-1838325"/>
            <a:ext cx="14044613" cy="105346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/>
          </a:p>
        </p:txBody>
      </p:sp>
      <p:pic>
        <p:nvPicPr>
          <p:cNvPr id="15362" name="Picture 2" descr="C:\Users\школа\Desktop\Семинар директоров фквраль2016\ФОТО ШКОЛЫ\DSCN06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школа\Desktop\Семинар директоров фквраль2016\ФОТО ШКОЛЫ\DSCN06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школа\Desktop\ФОТО ШКОЛЫ\DSCN07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692696"/>
            <a:ext cx="5328592" cy="536307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школа\Desktop\Семинар директоров фквраль2016\ФОТО ШКОЛЫ\DSCN06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школа\Desktop\Семинар директоров фквраль2016\ФОТО ШКОЛЫ\DSCN06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школа\Desktop\Семинар директоров фквраль2016\ФОТО ШКОЛЫ\DSCN0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школа\Desktop\Семинар директоров фквраль2016\ФОТО ШКОЛЫ\DSCN07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2" y="188640"/>
          <a:ext cx="8784976" cy="640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школа\Desktop\Семинар директоров фквраль2016\ФОТО ШКОЛЫ\DSCN07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школа\Desktop\Семинар директоров фквраль2016\ФОТО ШКОЛЫ\DSCN0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30963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+mn-lt"/>
              </a:rPr>
              <a:t>Внеурочная деятельность в нашей школе организована по направлениям развития личности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759696"/>
          </a:xfrm>
        </p:spPr>
        <p:txBody>
          <a:bodyPr>
            <a:normAutofit/>
          </a:bodyPr>
          <a:lstStyle/>
          <a:p>
            <a:pPr marL="274320" lvl="8" indent="-274320"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ru-RU" sz="3600" b="1" dirty="0" smtClean="0">
                <a:latin typeface="+mj-lt"/>
              </a:rPr>
              <a:t>Большое внимание уделяется </a:t>
            </a:r>
            <a:r>
              <a:rPr lang="ru-RU" sz="3600" b="1" dirty="0" err="1" smtClean="0">
                <a:latin typeface="+mj-lt"/>
              </a:rPr>
              <a:t>системно-деятельностному</a:t>
            </a:r>
            <a:r>
              <a:rPr lang="ru-RU" sz="3600" b="1" dirty="0" smtClean="0">
                <a:latin typeface="+mj-lt"/>
              </a:rPr>
              <a:t> подходу. </a:t>
            </a:r>
          </a:p>
          <a:p>
            <a:pPr marL="274320" lvl="8" indent="-274320"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endParaRPr lang="ru-RU" sz="3600" b="1" dirty="0" smtClean="0">
              <a:latin typeface="+mj-lt"/>
            </a:endParaRPr>
          </a:p>
          <a:p>
            <a:pPr marL="274320" lvl="8" indent="-274320"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ru-RU" sz="3600" b="1" dirty="0" smtClean="0">
                <a:latin typeface="+mj-lt"/>
              </a:rPr>
              <a:t>Мы стараемся развивать наших обучающихся,  используя различные формы работы.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Неделя математики</a:t>
            </a:r>
            <a:endParaRPr lang="ru-RU" dirty="0"/>
          </a:p>
        </p:txBody>
      </p:sp>
      <p:pic>
        <p:nvPicPr>
          <p:cNvPr id="12290" name="Picture 2" descr="C:\Users\школа\Desktop\Семинар директоров фквраль2016\ФОТО ШКОЛЫ\DSCN07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науки</a:t>
            </a:r>
            <a:endParaRPr lang="ru-RU" dirty="0"/>
          </a:p>
        </p:txBody>
      </p:sp>
      <p:pic>
        <p:nvPicPr>
          <p:cNvPr id="3074" name="Picture 2" descr="C:\Users\школа\Desktop\ФОТО МОИ\Фото Дня науки\SN8576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школа\Desktop\ФОТО МОИ\Фото Дня науки\SN8577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7796799" cy="548755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школа\Desktop\ФОТО МОИ\Фото Дня науки\SN8576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7508767" cy="56315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школа\Desktop\ФОТО МОИ\Фото Дня науки\SN8576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7508767" cy="56315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Выставка ёлочек</a:t>
            </a:r>
            <a:endParaRPr lang="ru-RU" dirty="0"/>
          </a:p>
        </p:txBody>
      </p:sp>
      <p:pic>
        <p:nvPicPr>
          <p:cNvPr id="3074" name="Picture 2" descr="C:\Users\школа\Desktop\ФОТО МОИ\Ёлочки\DSCN06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Конкурс рисунков </a:t>
            </a:r>
            <a:endParaRPr lang="ru-RU" dirty="0"/>
          </a:p>
        </p:txBody>
      </p:sp>
      <p:pic>
        <p:nvPicPr>
          <p:cNvPr id="4" name="Содержимое 3" descr="http://dg55.mycdn.me/image?t=3&amp;bid=813242408621&amp;id=813242408621&amp;plc=WEB&amp;tkn=*HNshoffhFCUK9KB3u3In74EUyBU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16832"/>
            <a:ext cx="756084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Тема школы на </a:t>
            </a:r>
            <a:br>
              <a:rPr lang="ru-RU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2015/2016 учебный год: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4800" dirty="0" smtClean="0"/>
              <a:t>« </a:t>
            </a:r>
            <a:r>
              <a:rPr lang="ru-RU" sz="4800" dirty="0" smtClean="0">
                <a:solidFill>
                  <a:srgbClr val="C00000"/>
                </a:solidFill>
              </a:rPr>
              <a:t>Образовательная среда школы как условие и ресурс развития творческих способностей педагога и обучающихся в условиях реализации ФГОС</a:t>
            </a:r>
            <a:r>
              <a:rPr lang="ru-RU" sz="4800" dirty="0" smtClean="0"/>
              <a:t>». </a:t>
            </a:r>
            <a:endParaRPr lang="ru-RU" sz="48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Кормушки для птиц</a:t>
            </a:r>
            <a:endParaRPr lang="ru-RU" dirty="0"/>
          </a:p>
        </p:txBody>
      </p:sp>
      <p:pic>
        <p:nvPicPr>
          <p:cNvPr id="4" name="Содержимое 3" descr="http://dg55.mycdn.me/image?t=3&amp;bid=813242412461&amp;id=813242412461&amp;plc=WEB&amp;tkn=*jr6UNctr8-8Srsj_D3464kuCLw8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88840"/>
            <a:ext cx="619268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Своими руками</a:t>
            </a:r>
            <a:endParaRPr lang="ru-RU" dirty="0"/>
          </a:p>
        </p:txBody>
      </p:sp>
      <p:pic>
        <p:nvPicPr>
          <p:cNvPr id="4" name="Содержимое 3" descr="http://dg55.mycdn.me/image?t=3&amp;bid=813242413229&amp;id=813242413229&amp;plc=WEB&amp;tkn=*zH2RWN_MPFPlZ1wzFTQQwbRYRAQ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16832"/>
            <a:ext cx="612068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Уборка мемориала</a:t>
            </a:r>
            <a:endParaRPr lang="ru-RU" dirty="0"/>
          </a:p>
        </p:txBody>
      </p:sp>
      <p:pic>
        <p:nvPicPr>
          <p:cNvPr id="4" name="Содержимое 3" descr="http://dg55.mycdn.me/image?t=3&amp;bid=814500994221&amp;id=814500994221&amp;plc=WEB&amp;tkn=*5sWl1vWGVGDNxe2h4X_QOKmnWJA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16832"/>
            <a:ext cx="563240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Наша баскетбольная команда</a:t>
            </a:r>
            <a:endParaRPr lang="ru-RU" dirty="0"/>
          </a:p>
        </p:txBody>
      </p:sp>
      <p:pic>
        <p:nvPicPr>
          <p:cNvPr id="4" name="Содержимое 3" descr="http://uld13.mycdn.me/image?t=3&amp;bid=814505315276&amp;id=814505315276&amp;plc=WEB&amp;tkn=*4vuuOTBvUAOJPotj54Xr211p5Zo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Глава администрации –частый гость в школе</a:t>
            </a:r>
            <a:endParaRPr lang="ru-RU" dirty="0"/>
          </a:p>
        </p:txBody>
      </p:sp>
      <p:pic>
        <p:nvPicPr>
          <p:cNvPr id="4" name="Содержимое 3" descr="http://duhov.admin-smolensk.ru/files/529/svonok1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72816"/>
            <a:ext cx="590465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ЕГЭ – это ответственно</a:t>
            </a:r>
            <a:endParaRPr lang="ru-RU" dirty="0"/>
          </a:p>
        </p:txBody>
      </p:sp>
      <p:pic>
        <p:nvPicPr>
          <p:cNvPr id="4" name="Содержимое 3" descr="http://dg50.mycdn.me/getImage?photoId=802408105133&amp;photoType=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Выпускной 2015год</a:t>
            </a:r>
            <a:endParaRPr lang="ru-RU" dirty="0"/>
          </a:p>
        </p:txBody>
      </p:sp>
      <p:pic>
        <p:nvPicPr>
          <p:cNvPr id="3074" name="Picture 2" descr="C:\Users\школа\Desktop\ФОТО МОИ\выпускно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032" y="1935163"/>
            <a:ext cx="6575936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+mn-lt"/>
              </a:rPr>
              <a:t>Начинаем вводить электронный  дневник</a:t>
            </a:r>
            <a:endParaRPr lang="ru-RU" b="1" dirty="0">
              <a:latin typeface="+mn-lt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00808"/>
            <a:ext cx="3960439" cy="194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700809"/>
            <a:ext cx="158417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5" y="1700809"/>
            <a:ext cx="21602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05064"/>
            <a:ext cx="403244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005064"/>
            <a:ext cx="424847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158417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школа\Desktop\Семинар директоров фквраль2016\ФОТО ШКОЛЫ\DSCN07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7440827" cy="55806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0210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2" descr="C:\Users\123\Downloads\детские картинки\0c53b0e567b8c75717aa66871b51308d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3032720" cy="233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школа\Desktop\Семинар директоров фквраль2016\ФОТО ШКОЛЫ\DSCN0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8788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 школе сложился опытный педагогический коллектив.</a:t>
            </a:r>
          </a:p>
          <a:p>
            <a:r>
              <a:rPr lang="ru-RU" sz="3600" dirty="0" smtClean="0"/>
              <a:t>Много внимания уделяется изучению теоретических сведений по ФГОС.</a:t>
            </a:r>
          </a:p>
          <a:p>
            <a:r>
              <a:rPr lang="ru-RU" sz="3600" dirty="0" smtClean="0"/>
              <a:t>Проводятся педагогические советы, совещания, мастер-классы, посвященные обсуждению вопросов, связанных с внедрением ФГОС.</a:t>
            </a:r>
            <a:endParaRPr lang="ru-RU" sz="36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AutoShape 2"/>
          <p:cNvSpPr>
            <a:spLocks noChangeArrowheads="1"/>
          </p:cNvSpPr>
          <p:nvPr/>
        </p:nvSpPr>
        <p:spPr bwMode="auto">
          <a:xfrm>
            <a:off x="2484438" y="0"/>
            <a:ext cx="2428875" cy="647700"/>
          </a:xfrm>
          <a:prstGeom prst="cloudCallout">
            <a:avLst>
              <a:gd name="adj1" fmla="val -117843"/>
              <a:gd name="adj2" fmla="val -74019"/>
            </a:avLst>
          </a:prstGeom>
          <a:gradFill rotWithShape="1">
            <a:gsLst>
              <a:gs pos="0">
                <a:srgbClr val="88C9D8"/>
              </a:gs>
              <a:gs pos="50000">
                <a:schemeClr val="bg1"/>
              </a:gs>
              <a:gs pos="100000">
                <a:srgbClr val="88C9D8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ru-RU" sz="24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5235" name="AutoShape 3"/>
          <p:cNvSpPr>
            <a:spLocks noChangeArrowheads="1"/>
          </p:cNvSpPr>
          <p:nvPr/>
        </p:nvSpPr>
        <p:spPr bwMode="auto">
          <a:xfrm>
            <a:off x="6715125" y="0"/>
            <a:ext cx="2428875" cy="260350"/>
          </a:xfrm>
          <a:prstGeom prst="cloudCallout">
            <a:avLst>
              <a:gd name="adj1" fmla="val -117843"/>
              <a:gd name="adj2" fmla="val -109755"/>
            </a:avLst>
          </a:prstGeom>
          <a:gradFill rotWithShape="1">
            <a:gsLst>
              <a:gs pos="0">
                <a:srgbClr val="88C9D8"/>
              </a:gs>
              <a:gs pos="50000">
                <a:schemeClr val="bg1"/>
              </a:gs>
              <a:gs pos="100000">
                <a:srgbClr val="88C9D8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ru-RU" sz="240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9460" name="Picture 4" descr="37r3[1]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351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2f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03575" y="6081713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plant"/>
          <p:cNvSpPr>
            <a:spLocks noEditPoints="1" noChangeArrowheads="1"/>
          </p:cNvSpPr>
          <p:nvPr/>
        </p:nvSpPr>
        <p:spPr bwMode="auto">
          <a:xfrm rot="-21791713">
            <a:off x="4211638" y="6308725"/>
            <a:ext cx="714375" cy="37147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9463" name="Picture 7" descr="2f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140200" y="5876925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0" name="plant"/>
          <p:cNvSpPr>
            <a:spLocks noEditPoints="1" noChangeArrowheads="1"/>
          </p:cNvSpPr>
          <p:nvPr/>
        </p:nvSpPr>
        <p:spPr bwMode="auto">
          <a:xfrm rot="-21791713">
            <a:off x="3203575" y="6513513"/>
            <a:ext cx="714375" cy="37147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5241" name="plant"/>
          <p:cNvSpPr>
            <a:spLocks noEditPoints="1" noChangeArrowheads="1"/>
          </p:cNvSpPr>
          <p:nvPr/>
        </p:nvSpPr>
        <p:spPr bwMode="auto">
          <a:xfrm rot="-21791713">
            <a:off x="5292725" y="6415088"/>
            <a:ext cx="714375" cy="37147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9466" name="Picture 10" descr="2f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6021388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3" name="plant"/>
          <p:cNvSpPr>
            <a:spLocks noEditPoints="1" noChangeArrowheads="1"/>
          </p:cNvSpPr>
          <p:nvPr/>
        </p:nvSpPr>
        <p:spPr bwMode="auto">
          <a:xfrm rot="-21791713">
            <a:off x="3563938" y="5910263"/>
            <a:ext cx="714375" cy="37147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9468" name="Picture 12" descr="2f1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563938" y="5516563"/>
            <a:ext cx="738187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14" descr="NA01441_"/>
          <p:cNvPicPr>
            <a:picLocks noChangeAspect="1" noChangeArrowheads="1"/>
          </p:cNvPicPr>
          <p:nvPr/>
        </p:nvPicPr>
        <p:blipFill>
          <a:blip r:embed="rId5" cstate="print"/>
          <a:srcRect b="41028"/>
          <a:stretch>
            <a:fillRect/>
          </a:stretch>
        </p:blipFill>
        <p:spPr bwMode="auto">
          <a:xfrm>
            <a:off x="8172450" y="908050"/>
            <a:ext cx="11874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15" descr="NA01441_"/>
          <p:cNvPicPr>
            <a:picLocks noChangeAspect="1" noChangeArrowheads="1"/>
          </p:cNvPicPr>
          <p:nvPr/>
        </p:nvPicPr>
        <p:blipFill>
          <a:blip r:embed="rId5" cstate="print"/>
          <a:srcRect b="31497"/>
          <a:stretch>
            <a:fillRect/>
          </a:stretch>
        </p:blipFill>
        <p:spPr bwMode="auto">
          <a:xfrm>
            <a:off x="6480175" y="1052513"/>
            <a:ext cx="21240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16" descr="NA01441_"/>
          <p:cNvPicPr>
            <a:picLocks noChangeAspect="1" noChangeArrowheads="1"/>
          </p:cNvPicPr>
          <p:nvPr/>
        </p:nvPicPr>
        <p:blipFill>
          <a:blip r:embed="rId5" cstate="print"/>
          <a:srcRect b="29498"/>
          <a:stretch>
            <a:fillRect/>
          </a:stretch>
        </p:blipFill>
        <p:spPr bwMode="auto">
          <a:xfrm>
            <a:off x="7380288" y="2276475"/>
            <a:ext cx="21240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Picture 17" descr="NA01441_"/>
          <p:cNvPicPr>
            <a:picLocks noChangeAspect="1" noChangeArrowheads="1"/>
          </p:cNvPicPr>
          <p:nvPr/>
        </p:nvPicPr>
        <p:blipFill>
          <a:blip r:embed="rId5" cstate="print"/>
          <a:srcRect b="29454"/>
          <a:stretch>
            <a:fillRect/>
          </a:stretch>
        </p:blipFill>
        <p:spPr bwMode="auto">
          <a:xfrm>
            <a:off x="7272338" y="4221163"/>
            <a:ext cx="21240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18" descr="MCj0123235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350" y="5949950"/>
            <a:ext cx="9382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Picture 19" descr="NA01441_"/>
          <p:cNvPicPr>
            <a:picLocks noChangeAspect="1" noChangeArrowheads="1"/>
          </p:cNvPicPr>
          <p:nvPr/>
        </p:nvPicPr>
        <p:blipFill>
          <a:blip r:embed="rId5" cstate="print"/>
          <a:srcRect b="30879"/>
          <a:stretch>
            <a:fillRect/>
          </a:stretch>
        </p:blipFill>
        <p:spPr bwMode="auto">
          <a:xfrm>
            <a:off x="0" y="4508500"/>
            <a:ext cx="136683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5" name="Picture 20" descr="NA01441_"/>
          <p:cNvPicPr>
            <a:picLocks noChangeAspect="1" noChangeArrowheads="1"/>
          </p:cNvPicPr>
          <p:nvPr/>
        </p:nvPicPr>
        <p:blipFill>
          <a:blip r:embed="rId5" cstate="print"/>
          <a:srcRect b="30879"/>
          <a:stretch>
            <a:fillRect/>
          </a:stretch>
        </p:blipFill>
        <p:spPr bwMode="auto">
          <a:xfrm>
            <a:off x="4284663" y="908050"/>
            <a:ext cx="5184775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6" name="Picture 22" descr="MCj0123235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5589588"/>
            <a:ext cx="9382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7" name="Picture 23" descr="MCj0123235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" y="5994400"/>
            <a:ext cx="9382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Picture 24" descr="MCj0123235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5805488"/>
            <a:ext cx="5794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9" name="Picture 25" descr="j028357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527825">
            <a:off x="4303712" y="3121026"/>
            <a:ext cx="10382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58" name="plant"/>
          <p:cNvSpPr>
            <a:spLocks noEditPoints="1" noChangeArrowheads="1"/>
          </p:cNvSpPr>
          <p:nvPr/>
        </p:nvSpPr>
        <p:spPr bwMode="auto">
          <a:xfrm rot="-21791713">
            <a:off x="2827338" y="5864225"/>
            <a:ext cx="904875" cy="4445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9481" name="Picture 27" descr="2f2[1]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6238" y="5300663"/>
            <a:ext cx="7921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2" name="Picture 29" descr="j028357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527825">
            <a:off x="3513137" y="1031876"/>
            <a:ext cx="10382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3" name="Picture 30" descr="j028357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527825">
            <a:off x="5672137" y="3552826"/>
            <a:ext cx="10382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4" name="Picture 31" descr="j028357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527825">
            <a:off x="1568450" y="4416426"/>
            <a:ext cx="10382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5" name="Picture 32" descr="j028357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527825">
            <a:off x="3182937" y="2436813"/>
            <a:ext cx="10382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6" name="Picture 34" descr="j028357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527825">
            <a:off x="6464300" y="312738"/>
            <a:ext cx="10382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7" name="Picture 4" descr="37r3[1]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8351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8" name="TextBox 32"/>
          <p:cNvSpPr txBox="1">
            <a:spLocks noChangeArrowheads="1"/>
          </p:cNvSpPr>
          <p:nvPr/>
        </p:nvSpPr>
        <p:spPr bwMode="auto">
          <a:xfrm>
            <a:off x="0" y="2428875"/>
            <a:ext cx="3571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C00000"/>
                </a:solidFill>
              </a:rPr>
              <a:t>Рефлексия</a:t>
            </a:r>
          </a:p>
        </p:txBody>
      </p:sp>
      <p:pic>
        <p:nvPicPr>
          <p:cNvPr id="19489" name="Picture 31" descr="j028357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527825">
            <a:off x="1539875" y="4437063"/>
            <a:ext cx="10382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90" name="Picture 4" descr="37r3[1]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351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 descr="37r3[1]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8351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 descr="37r3[1]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80" y="116632"/>
            <a:ext cx="1916282" cy="170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" descr="37r3[1]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16282" cy="170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505d8f5eaab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9"/>
            <a:ext cx="324036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5400" dirty="0" smtClean="0"/>
              <a:t>СПАСИБО</a:t>
            </a:r>
          </a:p>
          <a:p>
            <a:pPr algn="ctr">
              <a:buNone/>
            </a:pPr>
            <a:r>
              <a:rPr lang="ru-RU" sz="5400" dirty="0" smtClean="0"/>
              <a:t> ЗА ВНИМАНИЕ!</a:t>
            </a:r>
            <a:endParaRPr lang="ru-RU" sz="54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6525344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.</a:t>
            </a:r>
            <a:endParaRPr lang="ru-RU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Педагогический совет: </a:t>
            </a:r>
            <a:br>
              <a:rPr lang="ru-RU" sz="3600" dirty="0" smtClean="0"/>
            </a:br>
            <a:r>
              <a:rPr lang="ru-RU" sz="3600" dirty="0" smtClean="0"/>
              <a:t>«Современный урок как основа эффективного и качественного образования»   </a:t>
            </a:r>
            <a:endParaRPr lang="ru-RU" sz="3600" dirty="0"/>
          </a:p>
        </p:txBody>
      </p:sp>
      <p:pic>
        <p:nvPicPr>
          <p:cNvPr id="1026" name="Picture 2" descr="C:\Users\школа\Desktop\Педсовет 2016, январь\DSCN06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школа\Desktop\Педсовет 2016, январь\DSCN06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7292743" cy="546955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1464</TotalTime>
  <Words>278</Words>
  <Application>Microsoft Office PowerPoint</Application>
  <PresentationFormat>Экран (4:3)</PresentationFormat>
  <Paragraphs>61</Paragraphs>
  <Slides>71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Поток</vt:lpstr>
      <vt:lpstr>  </vt:lpstr>
      <vt:lpstr>Презентация PowerPoint</vt:lpstr>
      <vt:lpstr>    Учебно-воспитательная деятельность в школе позволяет решить целый ряд очень важных задач:  </vt:lpstr>
      <vt:lpstr>  Системно - деятельностный подход к обучению предполагает:  </vt:lpstr>
      <vt:lpstr>Презентация PowerPoint</vt:lpstr>
      <vt:lpstr>Тема школы на  2015/2016 учебный год:</vt:lpstr>
      <vt:lpstr>Презентация PowerPoint</vt:lpstr>
      <vt:lpstr>Педагогический совет:  «Современный урок как основа эффективного и качественного образования»   </vt:lpstr>
      <vt:lpstr>Презентация PowerPoint</vt:lpstr>
      <vt:lpstr>Презентация PowerPoint</vt:lpstr>
      <vt:lpstr>Презентация PowerPoint</vt:lpstr>
      <vt:lpstr>Презентация PowerPoint</vt:lpstr>
      <vt:lpstr>Кабинет русского языка</vt:lpstr>
      <vt:lpstr>Кабинет математики</vt:lpstr>
      <vt:lpstr>Презентация PowerPoint</vt:lpstr>
      <vt:lpstr>Кабинет информатики</vt:lpstr>
      <vt:lpstr>Кабинет химии</vt:lpstr>
      <vt:lpstr>Презентация PowerPoint</vt:lpstr>
      <vt:lpstr>Кабинет физики</vt:lpstr>
      <vt:lpstr>Презентация PowerPoint</vt:lpstr>
      <vt:lpstr>Кабинет биологии</vt:lpstr>
      <vt:lpstr>Презентация PowerPoint</vt:lpstr>
      <vt:lpstr>Кабинеты начальных классов</vt:lpstr>
      <vt:lpstr>Презентация PowerPoint</vt:lpstr>
      <vt:lpstr>Кабинет технологии</vt:lpstr>
      <vt:lpstr>Презентация PowerPoint</vt:lpstr>
      <vt:lpstr>Наша столовая</vt:lpstr>
      <vt:lpstr>Наша библиотека</vt:lpstr>
      <vt:lpstr>Презентация PowerPoint</vt:lpstr>
      <vt:lpstr>Презентация PowerPoint</vt:lpstr>
      <vt:lpstr>Презентация PowerPoint</vt:lpstr>
      <vt:lpstr>Комната психологической разгрузки</vt:lpstr>
      <vt:lpstr>Презентация PowerPoint</vt:lpstr>
      <vt:lpstr>Презентация PowerPoint</vt:lpstr>
      <vt:lpstr>Презентация PowerPoint</vt:lpstr>
      <vt:lpstr>Зал адаптивной физической культуры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Внеурочная деятельность в нашей школе организована по направлениям развития личности   </vt:lpstr>
      <vt:lpstr>Неделя математики</vt:lpstr>
      <vt:lpstr>День науки</vt:lpstr>
      <vt:lpstr>Презентация PowerPoint</vt:lpstr>
      <vt:lpstr>Презентация PowerPoint</vt:lpstr>
      <vt:lpstr>Презентация PowerPoint</vt:lpstr>
      <vt:lpstr>Выставка ёлочек</vt:lpstr>
      <vt:lpstr>Конкурс рисунков </vt:lpstr>
      <vt:lpstr>Кормушки для птиц</vt:lpstr>
      <vt:lpstr>Своими руками</vt:lpstr>
      <vt:lpstr>Уборка мемориала</vt:lpstr>
      <vt:lpstr>Наша баскетбольная команда</vt:lpstr>
      <vt:lpstr>Глава администрации –частый гость в школе</vt:lpstr>
      <vt:lpstr>ЕГЭ – это ответственно</vt:lpstr>
      <vt:lpstr>Выпускной 2015год</vt:lpstr>
      <vt:lpstr>Начинаем вводить электронный  дневник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School</dc:creator>
  <cp:lastModifiedBy>Котова НВ</cp:lastModifiedBy>
  <cp:revision>196</cp:revision>
  <dcterms:created xsi:type="dcterms:W3CDTF">2013-01-22T10:54:59Z</dcterms:created>
  <dcterms:modified xsi:type="dcterms:W3CDTF">2016-03-01T13:28:53Z</dcterms:modified>
</cp:coreProperties>
</file>