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13" autoAdjust="0"/>
  </p:normalViewPr>
  <p:slideViewPr>
    <p:cSldViewPr>
      <p:cViewPr varScale="1">
        <p:scale>
          <a:sx n="86" d="100"/>
          <a:sy n="86"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18.09.2020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18.09.2020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18.09.2020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18.09.2020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18.09.2020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18.09.2020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699792" y="332656"/>
            <a:ext cx="6048672" cy="4824536"/>
          </a:xfrm>
        </p:spPr>
        <p:txBody>
          <a:bodyPr>
            <a:normAutofit/>
          </a:bodyPr>
          <a:lstStyle/>
          <a:p>
            <a:r>
              <a:rPr lang="ru-RU" sz="3200" b="1" dirty="0" smtClean="0"/>
              <a:t>Подготовка документов для областного ежегодного конкурса «Лучший руководитель территориального общественного самоуправления Смоленской области»</a:t>
            </a:r>
            <a:endParaRPr lang="ru-RU" sz="3200" b="1" dirty="0"/>
          </a:p>
        </p:txBody>
      </p:sp>
      <p:sp>
        <p:nvSpPr>
          <p:cNvPr id="6" name="Подзаголовок 5"/>
          <p:cNvSpPr>
            <a:spLocks noGrp="1"/>
          </p:cNvSpPr>
          <p:nvPr>
            <p:ph type="subTitle" idx="1"/>
          </p:nvPr>
        </p:nvSpPr>
        <p:spPr>
          <a:xfrm>
            <a:off x="3354442" y="5805264"/>
            <a:ext cx="5466030" cy="360040"/>
          </a:xfrm>
        </p:spPr>
        <p:txBody>
          <a:bodyPr>
            <a:normAutofit/>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7848872" cy="1080120"/>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457200" y="1340768"/>
            <a:ext cx="8229600" cy="4785395"/>
          </a:xfrm>
        </p:spPr>
        <p:txBody>
          <a:bodyPr>
            <a:normAutofit/>
          </a:bodyPr>
          <a:lstStyle/>
          <a:p>
            <a:pPr marL="457200" indent="-457200">
              <a:buNone/>
            </a:pPr>
            <a:r>
              <a:rPr lang="ru-RU" sz="2000" dirty="0" smtClean="0">
                <a:latin typeface="Times New Roman" pitchFamily="18" charset="0"/>
                <a:cs typeface="Times New Roman" pitchFamily="18" charset="0"/>
              </a:rPr>
              <a:t>1. Регистрация органа ТОС в качестве юридического лица:</a:t>
            </a:r>
          </a:p>
          <a:p>
            <a:pPr marL="457200" indent="-457200">
              <a:buNone/>
            </a:pPr>
            <a:endParaRPr lang="ru-RU" sz="2400" dirty="0" smtClean="0"/>
          </a:p>
          <a:p>
            <a:pPr marL="457200" indent="-457200">
              <a:buNone/>
            </a:pPr>
            <a:endParaRPr lang="ru-RU" sz="2400" dirty="0" smtClean="0"/>
          </a:p>
          <a:p>
            <a:pPr marL="457200" indent="-457200">
              <a:buNone/>
            </a:pPr>
            <a:endParaRPr lang="ru-RU" sz="2400" dirty="0" smtClean="0"/>
          </a:p>
          <a:p>
            <a:pPr marL="457200" indent="-457200">
              <a:buNone/>
            </a:pPr>
            <a:endParaRPr lang="ru-RU" sz="2400" dirty="0" smtClean="0"/>
          </a:p>
          <a:p>
            <a:pPr marL="457200" indent="-457200">
              <a:buNone/>
            </a:pPr>
            <a:r>
              <a:rPr lang="ru-RU" sz="2000" dirty="0" smtClean="0">
                <a:latin typeface="Times New Roman" pitchFamily="18" charset="0"/>
                <a:cs typeface="Times New Roman" pitchFamily="18" charset="0"/>
              </a:rPr>
              <a:t>2. Планирование работы:</a:t>
            </a:r>
          </a:p>
          <a:p>
            <a:pPr marL="457200" indent="-457200">
              <a:buNone/>
            </a:pPr>
            <a:endParaRPr lang="ru-RU" sz="2400" dirty="0" smtClean="0"/>
          </a:p>
        </p:txBody>
      </p:sp>
      <p:graphicFrame>
        <p:nvGraphicFramePr>
          <p:cNvPr id="5" name="Таблица 4"/>
          <p:cNvGraphicFramePr>
            <a:graphicFrameLocks noGrp="1"/>
          </p:cNvGraphicFramePr>
          <p:nvPr/>
        </p:nvGraphicFramePr>
        <p:xfrm>
          <a:off x="1115616" y="1916833"/>
          <a:ext cx="6264696" cy="1224137"/>
        </p:xfrm>
        <a:graphic>
          <a:graphicData uri="http://schemas.openxmlformats.org/drawingml/2006/table">
            <a:tbl>
              <a:tblPr firstRow="1" bandRow="1">
                <a:tableStyleId>{5C22544A-7EE6-4342-B048-85BDC9FD1C3A}</a:tableStyleId>
              </a:tblPr>
              <a:tblGrid>
                <a:gridCol w="3132348"/>
                <a:gridCol w="3132348"/>
              </a:tblGrid>
              <a:tr h="425787">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399175">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зарегистрирован</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0</a:t>
                      </a:r>
                    </a:p>
                  </a:txBody>
                  <a:tcPr marL="39370" marR="39370" marT="64770" marB="64770"/>
                </a:tc>
              </a:tr>
              <a:tr h="399175">
                <a:tc>
                  <a:txBody>
                    <a:bodyPr/>
                    <a:lstStyle/>
                    <a:p>
                      <a:pPr algn="just">
                        <a:spcAft>
                          <a:spcPts val="0"/>
                        </a:spcAft>
                      </a:pPr>
                      <a:r>
                        <a:rPr lang="ru-RU" sz="1600" dirty="0" smtClean="0">
                          <a:latin typeface="Times New Roman" pitchFamily="18" charset="0"/>
                          <a:ea typeface="Times New Roman"/>
                          <a:cs typeface="Times New Roman" pitchFamily="18" charset="0"/>
                        </a:rPr>
                        <a:t>Зарегистрирован</a:t>
                      </a:r>
                      <a:endParaRPr lang="ru-RU" sz="1600" dirty="0">
                        <a:latin typeface="Times New Roman" pitchFamily="18" charset="0"/>
                        <a:ea typeface="Times New Roman"/>
                        <a:cs typeface="Times New Roman" pitchFamily="18" charset="0"/>
                      </a:endParaRP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1</a:t>
                      </a:r>
                    </a:p>
                  </a:txBody>
                  <a:tcPr marL="39370" marR="39370" marT="64770" marB="64770"/>
                </a:tc>
              </a:tr>
            </a:tbl>
          </a:graphicData>
        </a:graphic>
      </p:graphicFrame>
      <p:graphicFrame>
        <p:nvGraphicFramePr>
          <p:cNvPr id="6" name="Таблица 5"/>
          <p:cNvGraphicFramePr>
            <a:graphicFrameLocks noGrp="1"/>
          </p:cNvGraphicFramePr>
          <p:nvPr/>
        </p:nvGraphicFramePr>
        <p:xfrm>
          <a:off x="1115616" y="4005065"/>
          <a:ext cx="6264696" cy="1368150"/>
        </p:xfrm>
        <a:graphic>
          <a:graphicData uri="http://schemas.openxmlformats.org/drawingml/2006/table">
            <a:tbl>
              <a:tblPr firstRow="1" bandRow="1">
                <a:tableStyleId>{5C22544A-7EE6-4342-B048-85BDC9FD1C3A}</a:tableStyleId>
              </a:tblPr>
              <a:tblGrid>
                <a:gridCol w="3132348"/>
                <a:gridCol w="3132348"/>
              </a:tblGrid>
              <a:tr h="4560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Показатель</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Оценка в баллах</a:t>
                      </a:r>
                    </a:p>
                  </a:txBody>
                  <a:tcPr/>
                </a:tc>
              </a:tr>
              <a:tr h="456050">
                <a:tc>
                  <a:txBody>
                    <a:bodyPr/>
                    <a:lstStyle/>
                    <a:p>
                      <a:pPr algn="just">
                        <a:spcAft>
                          <a:spcPts val="0"/>
                        </a:spcAft>
                      </a:pPr>
                      <a:r>
                        <a:rPr lang="ru-RU" sz="1600" dirty="0" smtClean="0">
                          <a:latin typeface="Times New Roman" pitchFamily="18" charset="0"/>
                          <a:ea typeface="Times New Roman"/>
                          <a:cs typeface="Times New Roman" pitchFamily="18" charset="0"/>
                        </a:rPr>
                        <a:t>План </a:t>
                      </a:r>
                      <a:r>
                        <a:rPr lang="ru-RU" sz="1600" dirty="0">
                          <a:latin typeface="Times New Roman" pitchFamily="18" charset="0"/>
                          <a:ea typeface="Times New Roman"/>
                          <a:cs typeface="Times New Roman" pitchFamily="18" charset="0"/>
                        </a:rPr>
                        <a:t>не представлен</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0</a:t>
                      </a:r>
                    </a:p>
                  </a:txBody>
                  <a:tcPr marL="39370" marR="39370" marT="64770" marB="64770"/>
                </a:tc>
              </a:tr>
              <a:tr h="456050">
                <a:tc>
                  <a:txBody>
                    <a:bodyPr/>
                    <a:lstStyle/>
                    <a:p>
                      <a:pPr algn="just">
                        <a:spcAft>
                          <a:spcPts val="0"/>
                        </a:spcAft>
                      </a:pPr>
                      <a:r>
                        <a:rPr lang="ru-RU" sz="1600" dirty="0" smtClean="0">
                          <a:latin typeface="Times New Roman" pitchFamily="18" charset="0"/>
                          <a:ea typeface="Times New Roman"/>
                          <a:cs typeface="Times New Roman" pitchFamily="18" charset="0"/>
                        </a:rPr>
                        <a:t>План </a:t>
                      </a:r>
                      <a:r>
                        <a:rPr lang="ru-RU" sz="1600" dirty="0">
                          <a:latin typeface="Times New Roman" pitchFamily="18" charset="0"/>
                          <a:ea typeface="Times New Roman"/>
                          <a:cs typeface="Times New Roman" pitchFamily="18" charset="0"/>
                        </a:rPr>
                        <a:t>представлен</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3</a:t>
                      </a:r>
                    </a:p>
                  </a:txBody>
                  <a:tcPr marL="39370" marR="39370" marT="64770" marB="6477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7848872" cy="922114"/>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107504" y="1196752"/>
            <a:ext cx="7992888" cy="4929411"/>
          </a:xfrm>
        </p:spPr>
        <p:txBody>
          <a:bodyPr>
            <a:normAutofit/>
          </a:bodyPr>
          <a:lstStyle/>
          <a:p>
            <a:pPr marL="72000" indent="0" algn="just">
              <a:buNone/>
            </a:pPr>
            <a:r>
              <a:rPr lang="ru-RU" sz="2000" dirty="0" smtClean="0">
                <a:latin typeface="Times New Roman" pitchFamily="18" charset="0"/>
                <a:cs typeface="Times New Roman" pitchFamily="18" charset="0"/>
              </a:rPr>
              <a:t>3. </a:t>
            </a:r>
            <a:r>
              <a:rPr lang="ru-RU" sz="2000" dirty="0" smtClean="0">
                <a:latin typeface="Times New Roman" pitchFamily="18" charset="0"/>
                <a:ea typeface="Calibri"/>
                <a:cs typeface="Times New Roman" pitchFamily="18" charset="0"/>
              </a:rPr>
              <a:t>Привлечение денежных средств граждан на организацию и выполнение работ по благоустройству территории ТОС или на иные нужды, установленные Уставом ТОС:</a:t>
            </a:r>
          </a:p>
          <a:p>
            <a:pPr marL="72000" indent="0">
              <a:buNone/>
            </a:pPr>
            <a:endParaRPr lang="ru-RU" sz="2400" dirty="0" smtClean="0">
              <a:latin typeface="Times New Roman" pitchFamily="18" charset="0"/>
              <a:cs typeface="Times New Roman" pitchFamily="18" charset="0"/>
            </a:endParaRPr>
          </a:p>
          <a:p>
            <a:pPr marL="72000" indent="0">
              <a:buNone/>
            </a:pPr>
            <a:endParaRPr lang="ru-RU" sz="2400" dirty="0" smtClean="0">
              <a:latin typeface="Times New Roman" pitchFamily="18" charset="0"/>
              <a:cs typeface="Times New Roman" pitchFamily="18" charset="0"/>
            </a:endParaRPr>
          </a:p>
          <a:p>
            <a:pPr marL="72000" indent="0">
              <a:buNone/>
            </a:pPr>
            <a:endParaRPr lang="ru-RU" sz="2400" dirty="0" smtClean="0">
              <a:latin typeface="Times New Roman" pitchFamily="18" charset="0"/>
              <a:cs typeface="Times New Roman" pitchFamily="18" charset="0"/>
            </a:endParaRPr>
          </a:p>
          <a:p>
            <a:pPr marL="72000" indent="0">
              <a:buNone/>
            </a:pPr>
            <a:endParaRPr lang="ru-RU" sz="2400" dirty="0" smtClean="0">
              <a:latin typeface="Times New Roman" pitchFamily="18" charset="0"/>
              <a:cs typeface="Times New Roman" pitchFamily="18" charset="0"/>
            </a:endParaRPr>
          </a:p>
          <a:p>
            <a:pPr marL="72000" indent="0" algn="just">
              <a:buNone/>
            </a:pPr>
            <a:endParaRPr lang="ru-RU" sz="2000" dirty="0" smtClean="0">
              <a:solidFill>
                <a:srgbClr val="FF0000"/>
              </a:solidFill>
              <a:latin typeface="Times New Roman" pitchFamily="18" charset="0"/>
              <a:cs typeface="Times New Roman" pitchFamily="18" charset="0"/>
            </a:endParaRPr>
          </a:p>
          <a:p>
            <a:pPr marL="72000" indent="0" algn="just">
              <a:buNone/>
            </a:pPr>
            <a:r>
              <a:rPr lang="ru-RU" sz="2000" b="1" dirty="0" smtClean="0">
                <a:solidFill>
                  <a:srgbClr val="FF0000"/>
                </a:solidFill>
                <a:latin typeface="Times New Roman" pitchFamily="18" charset="0"/>
                <a:cs typeface="Times New Roman" pitchFamily="18" charset="0"/>
              </a:rPr>
              <a:t>!!! Подтверждением данного критерия служит информация, указанная в паспорте, отчете, протоколах общих собраний (конференций), гарантийных письмах, накладных и иных документах, которые также можно прикладывать к конкурсному пакету!</a:t>
            </a:r>
            <a:endParaRPr lang="ru-RU" sz="2000" b="1" dirty="0">
              <a:solidFill>
                <a:srgbClr val="FF000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403648" y="2492896"/>
          <a:ext cx="5904656" cy="1584177"/>
        </p:xfrm>
        <a:graphic>
          <a:graphicData uri="http://schemas.openxmlformats.org/drawingml/2006/table">
            <a:tbl>
              <a:tblPr firstRow="1" bandRow="1">
                <a:tableStyleId>{5C22544A-7EE6-4342-B048-85BDC9FD1C3A}</a:tableStyleId>
              </a:tblPr>
              <a:tblGrid>
                <a:gridCol w="2952328"/>
                <a:gridCol w="2952328"/>
              </a:tblGrid>
              <a:tr h="528059">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528059">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привлекались</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0</a:t>
                      </a:r>
                    </a:p>
                  </a:txBody>
                  <a:tcPr marL="39370" marR="39370" marT="64770" marB="64770"/>
                </a:tc>
              </a:tr>
              <a:tr h="528059">
                <a:tc>
                  <a:txBody>
                    <a:bodyPr/>
                    <a:lstStyle/>
                    <a:p>
                      <a:pPr algn="just">
                        <a:spcAft>
                          <a:spcPts val="0"/>
                        </a:spcAft>
                      </a:pPr>
                      <a:r>
                        <a:rPr lang="ru-RU" sz="1600" dirty="0" smtClean="0">
                          <a:latin typeface="Times New Roman" pitchFamily="18" charset="0"/>
                          <a:ea typeface="Times New Roman"/>
                          <a:cs typeface="Times New Roman" pitchFamily="18" charset="0"/>
                        </a:rPr>
                        <a:t>Привлекались</a:t>
                      </a:r>
                      <a:endParaRPr lang="ru-RU" sz="1600" dirty="0">
                        <a:latin typeface="Times New Roman" pitchFamily="18" charset="0"/>
                        <a:ea typeface="Times New Roman"/>
                        <a:cs typeface="Times New Roman" pitchFamily="18" charset="0"/>
                      </a:endParaRP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3</a:t>
                      </a:r>
                    </a:p>
                  </a:txBody>
                  <a:tcPr marL="39370" marR="39370" marT="64770" marB="6477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7776864" cy="1008112"/>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179512" y="1268760"/>
            <a:ext cx="7848872" cy="5184576"/>
          </a:xfrm>
        </p:spPr>
        <p:txBody>
          <a:bodyPr>
            <a:normAutofit/>
          </a:bodyPr>
          <a:lstStyle/>
          <a:p>
            <a:pPr marL="108000" indent="0" algn="just">
              <a:buNone/>
            </a:pPr>
            <a:r>
              <a:rPr lang="ru-RU" sz="2000" dirty="0" smtClean="0">
                <a:latin typeface="Times New Roman" pitchFamily="18" charset="0"/>
                <a:cs typeface="Times New Roman" pitchFamily="18" charset="0"/>
              </a:rPr>
              <a:t>4. </a:t>
            </a:r>
            <a:r>
              <a:rPr lang="ru-RU" sz="2000" dirty="0" smtClean="0">
                <a:latin typeface="Times New Roman" pitchFamily="18" charset="0"/>
                <a:ea typeface="Calibri"/>
                <a:cs typeface="Times New Roman" pitchFamily="18" charset="0"/>
              </a:rPr>
              <a:t>Организация и проведение субботников по благоустройству территории:</a:t>
            </a:r>
          </a:p>
          <a:p>
            <a:pPr marL="108000" indent="0" algn="just">
              <a:buNone/>
            </a:pPr>
            <a:endParaRPr lang="ru-RU" sz="2400" dirty="0" smtClean="0">
              <a:latin typeface="Times New Roman" pitchFamily="18" charset="0"/>
              <a:cs typeface="Times New Roman" pitchFamily="18" charset="0"/>
            </a:endParaRPr>
          </a:p>
          <a:p>
            <a:pPr marL="108000" indent="0" algn="just">
              <a:buNone/>
            </a:pPr>
            <a:endParaRPr lang="ru-RU" sz="2400" dirty="0" smtClean="0">
              <a:latin typeface="Times New Roman" pitchFamily="18" charset="0"/>
              <a:cs typeface="Times New Roman" pitchFamily="18" charset="0"/>
            </a:endParaRPr>
          </a:p>
          <a:p>
            <a:pPr marL="108000" indent="0" algn="just">
              <a:buNone/>
            </a:pPr>
            <a:endParaRPr lang="ru-RU" sz="2400" dirty="0" smtClean="0">
              <a:latin typeface="Times New Roman" pitchFamily="18" charset="0"/>
              <a:cs typeface="Times New Roman" pitchFamily="18" charset="0"/>
            </a:endParaRPr>
          </a:p>
          <a:p>
            <a:pPr marL="108000" indent="0" algn="just">
              <a:buNone/>
            </a:pPr>
            <a:endParaRPr lang="ru-RU" sz="2400" dirty="0" smtClean="0">
              <a:latin typeface="Times New Roman" pitchFamily="18" charset="0"/>
              <a:cs typeface="Times New Roman" pitchFamily="18" charset="0"/>
            </a:endParaRPr>
          </a:p>
          <a:p>
            <a:pPr marL="108000" indent="0" algn="just">
              <a:buNone/>
            </a:pPr>
            <a:endParaRPr lang="ru-RU" sz="2000" dirty="0" smtClean="0">
              <a:solidFill>
                <a:srgbClr val="FF0000"/>
              </a:solidFill>
              <a:latin typeface="Times New Roman" pitchFamily="18" charset="0"/>
              <a:cs typeface="Times New Roman" pitchFamily="18" charset="0"/>
            </a:endParaRPr>
          </a:p>
          <a:p>
            <a:pPr marL="108000" indent="0" algn="just">
              <a:buNone/>
            </a:pPr>
            <a:r>
              <a:rPr lang="ru-RU" sz="2000" b="1" dirty="0" smtClean="0">
                <a:solidFill>
                  <a:srgbClr val="FF0000"/>
                </a:solidFill>
                <a:latin typeface="Times New Roman" pitchFamily="18" charset="0"/>
                <a:cs typeface="Times New Roman" pitchFamily="18" charset="0"/>
              </a:rPr>
              <a:t>!!! Информацию о проведении субботников необходимо отражать в паспорте, отчете, желательно, подкрепляя фотографиями. Уточнение – фотографии не должны быть только с одного мероприятия, если вы заявляете, что субботников было несколько.</a:t>
            </a:r>
          </a:p>
        </p:txBody>
      </p:sp>
      <p:graphicFrame>
        <p:nvGraphicFramePr>
          <p:cNvPr id="4" name="Таблица 3"/>
          <p:cNvGraphicFramePr>
            <a:graphicFrameLocks noGrp="1"/>
          </p:cNvGraphicFramePr>
          <p:nvPr/>
        </p:nvGraphicFramePr>
        <p:xfrm>
          <a:off x="1259632" y="2132855"/>
          <a:ext cx="6360368" cy="1800201"/>
        </p:xfrm>
        <a:graphic>
          <a:graphicData uri="http://schemas.openxmlformats.org/drawingml/2006/table">
            <a:tbl>
              <a:tblPr firstRow="1" bandRow="1">
                <a:tableStyleId>{5C22544A-7EE6-4342-B048-85BDC9FD1C3A}</a:tableStyleId>
              </a:tblPr>
              <a:tblGrid>
                <a:gridCol w="3180184"/>
                <a:gridCol w="3180184"/>
              </a:tblGrid>
              <a:tr h="600067">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600067">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проведены</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0</a:t>
                      </a:r>
                    </a:p>
                  </a:txBody>
                  <a:tcPr marL="39370" marR="39370" marT="64770" marB="64770"/>
                </a:tc>
              </a:tr>
              <a:tr h="600067">
                <a:tc>
                  <a:txBody>
                    <a:bodyPr/>
                    <a:lstStyle/>
                    <a:p>
                      <a:pPr algn="just">
                        <a:spcAft>
                          <a:spcPts val="0"/>
                        </a:spcAft>
                      </a:pPr>
                      <a:r>
                        <a:rPr lang="ru-RU" sz="1600" dirty="0" smtClean="0">
                          <a:latin typeface="Times New Roman" pitchFamily="18" charset="0"/>
                          <a:ea typeface="Times New Roman"/>
                          <a:cs typeface="Times New Roman" pitchFamily="18" charset="0"/>
                        </a:rPr>
                        <a:t>Проведены</a:t>
                      </a:r>
                      <a:endParaRPr lang="ru-RU" sz="1600" dirty="0">
                        <a:latin typeface="Times New Roman" pitchFamily="18" charset="0"/>
                        <a:ea typeface="Times New Roman"/>
                        <a:cs typeface="Times New Roman" pitchFamily="18" charset="0"/>
                      </a:endParaRP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3</a:t>
                      </a:r>
                    </a:p>
                  </a:txBody>
                  <a:tcPr marL="39370" marR="39370" marT="64770" marB="6477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7920880" cy="864096"/>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179512" y="1052736"/>
            <a:ext cx="7776864" cy="5544616"/>
          </a:xfrm>
        </p:spPr>
        <p:txBody>
          <a:bodyPr>
            <a:normAutofit fontScale="92500" lnSpcReduction="10000"/>
          </a:bodyPr>
          <a:lstStyle/>
          <a:p>
            <a:pPr marL="36000" indent="0" algn="just">
              <a:buNone/>
            </a:pPr>
            <a:r>
              <a:rPr lang="ru-RU" sz="1800" dirty="0" smtClean="0">
                <a:latin typeface="Times New Roman" pitchFamily="18" charset="0"/>
                <a:cs typeface="Times New Roman" pitchFamily="18" charset="0"/>
              </a:rPr>
              <a:t>5. </a:t>
            </a:r>
            <a:r>
              <a:rPr lang="ru-RU" sz="1800" dirty="0" smtClean="0">
                <a:latin typeface="Times New Roman" pitchFamily="18" charset="0"/>
                <a:ea typeface="Calibri"/>
                <a:cs typeface="Times New Roman" pitchFamily="18" charset="0"/>
              </a:rPr>
              <a:t>Проведение собраний/ конференций граждан, встреч с руководителями органов местного самоуправления муниципальных образований Смоленской области, депутатами представительных органов муниципальных образований Смоленской области по вопросам жизнедеятельности территории:</a:t>
            </a:r>
          </a:p>
          <a:p>
            <a:pPr marL="36000" indent="0" algn="just">
              <a:buNone/>
            </a:pPr>
            <a:endParaRPr lang="ru-RU" sz="1800" dirty="0" smtClean="0">
              <a:latin typeface="Times New Roman" pitchFamily="18" charset="0"/>
              <a:cs typeface="Times New Roman" pitchFamily="18" charset="0"/>
            </a:endParaRPr>
          </a:p>
          <a:p>
            <a:pPr marL="36000" indent="0" algn="just">
              <a:buNone/>
            </a:pPr>
            <a:endParaRPr lang="ru-RU" sz="1800" dirty="0" smtClean="0">
              <a:latin typeface="Times New Roman" pitchFamily="18" charset="0"/>
              <a:cs typeface="Times New Roman" pitchFamily="18" charset="0"/>
            </a:endParaRPr>
          </a:p>
          <a:p>
            <a:pPr marL="36000" indent="0" algn="just">
              <a:buNone/>
            </a:pPr>
            <a:endParaRPr lang="ru-RU" sz="1800" dirty="0" smtClean="0">
              <a:latin typeface="Times New Roman" pitchFamily="18" charset="0"/>
              <a:cs typeface="Times New Roman" pitchFamily="18" charset="0"/>
            </a:endParaRPr>
          </a:p>
          <a:p>
            <a:pPr marL="36000" indent="0" algn="just">
              <a:buNone/>
            </a:pPr>
            <a:endParaRPr lang="ru-RU" sz="1800" dirty="0" smtClean="0">
              <a:latin typeface="Times New Roman" pitchFamily="18" charset="0"/>
              <a:cs typeface="Times New Roman" pitchFamily="18" charset="0"/>
            </a:endParaRPr>
          </a:p>
          <a:p>
            <a:pPr marL="36000" indent="0" algn="just">
              <a:buNone/>
            </a:pPr>
            <a:endParaRPr lang="ru-RU" sz="1800" dirty="0" smtClean="0">
              <a:latin typeface="Times New Roman" pitchFamily="18" charset="0"/>
              <a:cs typeface="Times New Roman" pitchFamily="18" charset="0"/>
            </a:endParaRPr>
          </a:p>
          <a:p>
            <a:pPr marL="36000" indent="0" algn="just">
              <a:buNone/>
            </a:pPr>
            <a:endParaRPr lang="ru-RU" sz="1800" dirty="0" smtClean="0">
              <a:latin typeface="Times New Roman" pitchFamily="18" charset="0"/>
              <a:cs typeface="Times New Roman" pitchFamily="18" charset="0"/>
            </a:endParaRPr>
          </a:p>
          <a:p>
            <a:pPr marL="36000" indent="0" algn="just">
              <a:buNone/>
            </a:pPr>
            <a:endParaRPr lang="ru-RU" sz="1800" dirty="0" smtClean="0">
              <a:latin typeface="Times New Roman" pitchFamily="18" charset="0"/>
              <a:cs typeface="Times New Roman" pitchFamily="18" charset="0"/>
            </a:endParaRPr>
          </a:p>
          <a:p>
            <a:pPr marL="36000" indent="0" algn="just">
              <a:buNone/>
            </a:pPr>
            <a:endParaRPr lang="ru-RU" sz="1800" dirty="0" smtClean="0">
              <a:latin typeface="Times New Roman" pitchFamily="18" charset="0"/>
              <a:cs typeface="Times New Roman" pitchFamily="18" charset="0"/>
            </a:endParaRPr>
          </a:p>
          <a:p>
            <a:pPr marL="36000" indent="0" algn="just">
              <a:buNone/>
            </a:pPr>
            <a:endParaRPr lang="ru-RU" sz="1800" dirty="0" smtClean="0">
              <a:latin typeface="Times New Roman" pitchFamily="18" charset="0"/>
              <a:cs typeface="Times New Roman" pitchFamily="18" charset="0"/>
            </a:endParaRPr>
          </a:p>
          <a:p>
            <a:pPr marL="36000" indent="0" algn="just">
              <a:buNone/>
            </a:pPr>
            <a:endParaRPr lang="ru-RU" sz="1800" dirty="0" smtClean="0">
              <a:solidFill>
                <a:srgbClr val="FF0000"/>
              </a:solidFill>
              <a:latin typeface="Times New Roman" pitchFamily="18" charset="0"/>
              <a:cs typeface="Times New Roman" pitchFamily="18" charset="0"/>
            </a:endParaRPr>
          </a:p>
          <a:p>
            <a:pPr marL="36000" indent="0" algn="just">
              <a:buNone/>
            </a:pPr>
            <a:endParaRPr lang="ru-RU" sz="1800" dirty="0" smtClean="0">
              <a:solidFill>
                <a:srgbClr val="FF0000"/>
              </a:solidFill>
              <a:latin typeface="Times New Roman" pitchFamily="18" charset="0"/>
              <a:cs typeface="Times New Roman" pitchFamily="18" charset="0"/>
            </a:endParaRPr>
          </a:p>
          <a:p>
            <a:pPr marL="36000" indent="0" algn="just">
              <a:buNone/>
            </a:pPr>
            <a:r>
              <a:rPr lang="ru-RU" sz="1800" b="1" dirty="0" smtClean="0">
                <a:solidFill>
                  <a:srgbClr val="FF0000"/>
                </a:solidFill>
                <a:latin typeface="Times New Roman" pitchFamily="18" charset="0"/>
                <a:cs typeface="Times New Roman" pitchFamily="18" charset="0"/>
              </a:rPr>
              <a:t>!!! Этот пункт требует конкретики в отчете. Необходимо расписать, кто конкретно, по какому вопросу и с кем вели диалог. Желательно приложить протоколы собраний, конференций, встреч с представителями власти.</a:t>
            </a:r>
            <a:endParaRPr lang="ru-RU" sz="1800" b="1" dirty="0">
              <a:solidFill>
                <a:srgbClr val="FF000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827584" y="2132856"/>
          <a:ext cx="6552728" cy="3275836"/>
        </p:xfrm>
        <a:graphic>
          <a:graphicData uri="http://schemas.openxmlformats.org/drawingml/2006/table">
            <a:tbl>
              <a:tblPr firstRow="1" bandRow="1">
                <a:tableStyleId>{5C22544A-7EE6-4342-B048-85BDC9FD1C3A}</a:tableStyleId>
              </a:tblPr>
              <a:tblGrid>
                <a:gridCol w="3983031"/>
                <a:gridCol w="2569697"/>
              </a:tblGrid>
              <a:tr h="382579">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326787">
                <a:tc>
                  <a:txBody>
                    <a:bodyPr/>
                    <a:lstStyle/>
                    <a:p>
                      <a:pPr algn="just">
                        <a:spcAft>
                          <a:spcPts val="0"/>
                        </a:spcAft>
                      </a:pPr>
                      <a:r>
                        <a:rPr lang="ru-RU" sz="1200" dirty="0" smtClean="0">
                          <a:latin typeface="Times New Roman" pitchFamily="18" charset="0"/>
                          <a:ea typeface="Times New Roman"/>
                          <a:cs typeface="Times New Roman" pitchFamily="18" charset="0"/>
                        </a:rPr>
                        <a:t>Проведены </a:t>
                      </a:r>
                      <a:r>
                        <a:rPr lang="ru-RU" sz="1200" dirty="0">
                          <a:latin typeface="Times New Roman" pitchFamily="18" charset="0"/>
                          <a:ea typeface="Times New Roman"/>
                          <a:cs typeface="Times New Roman" pitchFamily="18" charset="0"/>
                        </a:rPr>
                        <a:t>собрания/конференции граждан</a:t>
                      </a:r>
                    </a:p>
                  </a:txBody>
                  <a:tcPr marL="39370" marR="39370" marT="64770" marB="64770"/>
                </a:tc>
                <a:tc>
                  <a:txBody>
                    <a:bodyPr/>
                    <a:lstStyle/>
                    <a:p>
                      <a:pPr algn="ctr">
                        <a:spcAft>
                          <a:spcPts val="0"/>
                        </a:spcAft>
                      </a:pPr>
                      <a:r>
                        <a:rPr lang="ru-RU" sz="1200">
                          <a:latin typeface="Times New Roman" pitchFamily="18" charset="0"/>
                          <a:ea typeface="Times New Roman"/>
                          <a:cs typeface="Times New Roman" pitchFamily="18" charset="0"/>
                        </a:rPr>
                        <a:t>1</a:t>
                      </a:r>
                    </a:p>
                  </a:txBody>
                  <a:tcPr marL="39370" marR="39370" marT="64770" marB="64770"/>
                </a:tc>
              </a:tr>
              <a:tr h="1283235">
                <a:tc>
                  <a:txBody>
                    <a:bodyPr/>
                    <a:lstStyle/>
                    <a:p>
                      <a:pPr algn="just">
                        <a:spcAft>
                          <a:spcPts val="0"/>
                        </a:spcAft>
                      </a:pPr>
                      <a:r>
                        <a:rPr lang="ru-RU" sz="1200" dirty="0" smtClean="0">
                          <a:latin typeface="Times New Roman" pitchFamily="18" charset="0"/>
                          <a:ea typeface="Times New Roman"/>
                          <a:cs typeface="Times New Roman" pitchFamily="18" charset="0"/>
                        </a:rPr>
                        <a:t>Проведены </a:t>
                      </a:r>
                      <a:r>
                        <a:rPr lang="ru-RU" sz="1200" dirty="0">
                          <a:latin typeface="Times New Roman" pitchFamily="18" charset="0"/>
                          <a:ea typeface="Times New Roman"/>
                          <a:cs typeface="Times New Roman" pitchFamily="18" charset="0"/>
                        </a:rPr>
                        <a:t>собрания/конференции граждан, встречи с руководителями органов местного самоуправления муниципальных образований Смоленской области или депутатами представительных органов муниципальных образований Смоленской области по вопросам жизнедеятельности территории</a:t>
                      </a:r>
                    </a:p>
                  </a:txBody>
                  <a:tcPr marL="39370" marR="39370" marT="64770" marB="64770"/>
                </a:tc>
                <a:tc>
                  <a:txBody>
                    <a:bodyPr/>
                    <a:lstStyle/>
                    <a:p>
                      <a:pPr algn="ctr">
                        <a:spcAft>
                          <a:spcPts val="0"/>
                        </a:spcAft>
                      </a:pPr>
                      <a:r>
                        <a:rPr lang="ru-RU" sz="1200" dirty="0">
                          <a:latin typeface="Times New Roman" pitchFamily="18" charset="0"/>
                          <a:ea typeface="Times New Roman"/>
                          <a:cs typeface="Times New Roman" pitchFamily="18" charset="0"/>
                        </a:rPr>
                        <a:t>2</a:t>
                      </a:r>
                    </a:p>
                  </a:txBody>
                  <a:tcPr marL="39370" marR="39370" marT="64770" marB="64770"/>
                </a:tc>
              </a:tr>
              <a:tr h="1283235">
                <a:tc>
                  <a:txBody>
                    <a:bodyPr/>
                    <a:lstStyle/>
                    <a:p>
                      <a:pPr algn="just">
                        <a:spcAft>
                          <a:spcPts val="0"/>
                        </a:spcAft>
                      </a:pPr>
                      <a:r>
                        <a:rPr lang="ru-RU" sz="1200" dirty="0" smtClean="0">
                          <a:latin typeface="Times New Roman" pitchFamily="18" charset="0"/>
                          <a:ea typeface="Times New Roman"/>
                          <a:cs typeface="Times New Roman" pitchFamily="18" charset="0"/>
                        </a:rPr>
                        <a:t>Проведены </a:t>
                      </a:r>
                      <a:r>
                        <a:rPr lang="ru-RU" sz="1200" dirty="0">
                          <a:latin typeface="Times New Roman" pitchFamily="18" charset="0"/>
                          <a:ea typeface="Times New Roman"/>
                          <a:cs typeface="Times New Roman" pitchFamily="18" charset="0"/>
                        </a:rPr>
                        <a:t>собрания/конференции граждан, встречи с руководителями органов местного самоуправления муниципальных образований Смоленской области, депутатами представительных органов муниципальных образований Смоленской области по вопросам жизнедеятельности территории</a:t>
                      </a:r>
                    </a:p>
                  </a:txBody>
                  <a:tcPr marL="39370" marR="39370" marT="64770" marB="64770"/>
                </a:tc>
                <a:tc>
                  <a:txBody>
                    <a:bodyPr/>
                    <a:lstStyle/>
                    <a:p>
                      <a:pPr algn="ctr">
                        <a:spcAft>
                          <a:spcPts val="0"/>
                        </a:spcAft>
                      </a:pPr>
                      <a:r>
                        <a:rPr lang="ru-RU" sz="1200" dirty="0">
                          <a:latin typeface="Times New Roman" pitchFamily="18" charset="0"/>
                          <a:ea typeface="Times New Roman"/>
                          <a:cs typeface="Times New Roman" pitchFamily="18" charset="0"/>
                        </a:rPr>
                        <a:t>3</a:t>
                      </a:r>
                    </a:p>
                  </a:txBody>
                  <a:tcPr marL="39370" marR="39370" marT="64770" marB="6477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7776864" cy="864096"/>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p>
        </p:txBody>
      </p:sp>
      <p:sp>
        <p:nvSpPr>
          <p:cNvPr id="3" name="Содержимое 2"/>
          <p:cNvSpPr>
            <a:spLocks noGrp="1"/>
          </p:cNvSpPr>
          <p:nvPr>
            <p:ph idx="1"/>
          </p:nvPr>
        </p:nvSpPr>
        <p:spPr>
          <a:xfrm>
            <a:off x="179512" y="1052736"/>
            <a:ext cx="7920880" cy="5472608"/>
          </a:xfrm>
        </p:spPr>
        <p:txBody>
          <a:bodyPr>
            <a:normAutofit lnSpcReduction="10000"/>
          </a:bodyPr>
          <a:lstStyle/>
          <a:p>
            <a:pPr marL="72000" indent="0" algn="just">
              <a:buNone/>
            </a:pPr>
            <a:r>
              <a:rPr lang="ru-RU" sz="1800" dirty="0" smtClean="0">
                <a:latin typeface="Times New Roman" pitchFamily="18" charset="0"/>
                <a:cs typeface="Times New Roman" pitchFamily="18" charset="0"/>
              </a:rPr>
              <a:t>6. Проведение сходов граждан, в том числе по введению и использованию средств самообложения граждан:</a:t>
            </a: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solidFill>
                <a:srgbClr val="FF0000"/>
              </a:solidFill>
              <a:latin typeface="Times New Roman" pitchFamily="18" charset="0"/>
              <a:cs typeface="Times New Roman" pitchFamily="18" charset="0"/>
            </a:endParaRPr>
          </a:p>
          <a:p>
            <a:pPr marL="72000" indent="0" algn="just">
              <a:buNone/>
            </a:pPr>
            <a:endParaRPr lang="ru-RU" sz="1800" b="1" dirty="0" smtClean="0">
              <a:solidFill>
                <a:srgbClr val="FF0000"/>
              </a:solidFill>
              <a:latin typeface="Times New Roman" pitchFamily="18" charset="0"/>
              <a:cs typeface="Times New Roman" pitchFamily="18" charset="0"/>
            </a:endParaRPr>
          </a:p>
          <a:p>
            <a:pPr marL="72000" indent="0" algn="just">
              <a:buNone/>
            </a:pPr>
            <a:r>
              <a:rPr lang="ru-RU" sz="1800" b="1" dirty="0" smtClean="0">
                <a:solidFill>
                  <a:srgbClr val="FF0000"/>
                </a:solidFill>
                <a:latin typeface="Times New Roman" pitchFamily="18" charset="0"/>
                <a:cs typeface="Times New Roman" pitchFamily="18" charset="0"/>
              </a:rPr>
              <a:t>!!! В соответствии со статьей 25.1 Федерального закона от 06.10.2003 № 131-ФЗ «Об общих принципах организации местного самоуправления в Российской Федерации» сход граждан является правомочным правомочен при участии в нем более половины обладающих избирательным правом жителей населенного пункта или поселения, может проводиться по инициативе главы муниципального образования либо группы жителей поселения численностью не менее 10 человек. Проведение схода оформляется протоколом, приложение которого является обязательно! Без данного документа данная графа не учитывается!</a:t>
            </a:r>
          </a:p>
          <a:p>
            <a:pPr indent="0" algn="just">
              <a:buNone/>
            </a:pPr>
            <a:endParaRPr lang="ru-RU" sz="2400"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259632" y="1772817"/>
          <a:ext cx="6192688" cy="1656183"/>
        </p:xfrm>
        <a:graphic>
          <a:graphicData uri="http://schemas.openxmlformats.org/drawingml/2006/table">
            <a:tbl>
              <a:tblPr firstRow="1" bandRow="1">
                <a:tableStyleId>{5C22544A-7EE6-4342-B048-85BDC9FD1C3A}</a:tableStyleId>
              </a:tblPr>
              <a:tblGrid>
                <a:gridCol w="3096344"/>
                <a:gridCol w="3096344"/>
              </a:tblGrid>
              <a:tr h="549551">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553316">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проведены</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0</a:t>
                      </a:r>
                    </a:p>
                  </a:txBody>
                  <a:tcPr marL="39370" marR="39370" marT="64770" marB="64770"/>
                </a:tc>
              </a:tr>
              <a:tr h="553316">
                <a:tc>
                  <a:txBody>
                    <a:bodyPr/>
                    <a:lstStyle/>
                    <a:p>
                      <a:pPr algn="just">
                        <a:spcAft>
                          <a:spcPts val="0"/>
                        </a:spcAft>
                      </a:pPr>
                      <a:r>
                        <a:rPr lang="ru-RU" sz="1600" dirty="0" smtClean="0">
                          <a:latin typeface="Times New Roman" pitchFamily="18" charset="0"/>
                          <a:ea typeface="Times New Roman"/>
                          <a:cs typeface="Times New Roman" pitchFamily="18" charset="0"/>
                        </a:rPr>
                        <a:t>Проведены</a:t>
                      </a:r>
                      <a:endParaRPr lang="ru-RU" sz="1600" dirty="0">
                        <a:latin typeface="Times New Roman" pitchFamily="18" charset="0"/>
                        <a:ea typeface="Times New Roman"/>
                        <a:cs typeface="Times New Roman" pitchFamily="18" charset="0"/>
                      </a:endParaRP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1</a:t>
                      </a:r>
                    </a:p>
                  </a:txBody>
                  <a:tcPr marL="39370" marR="39370" marT="64770" marB="6477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7848872" cy="922114"/>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179512" y="1196752"/>
            <a:ext cx="7920880" cy="5256584"/>
          </a:xfrm>
        </p:spPr>
        <p:txBody>
          <a:bodyPr>
            <a:normAutofit/>
          </a:bodyPr>
          <a:lstStyle/>
          <a:p>
            <a:pPr marL="72000" indent="0" algn="just">
              <a:buNone/>
            </a:pPr>
            <a:r>
              <a:rPr lang="ru-RU" sz="1800" dirty="0" smtClean="0">
                <a:latin typeface="Times New Roman" pitchFamily="18" charset="0"/>
                <a:cs typeface="Times New Roman" pitchFamily="18" charset="0"/>
              </a:rPr>
              <a:t>7. </a:t>
            </a:r>
            <a:r>
              <a:rPr lang="ru-RU" sz="1800" dirty="0" smtClean="0">
                <a:latin typeface="Times New Roman" pitchFamily="18" charset="0"/>
                <a:ea typeface="Calibri"/>
                <a:cs typeface="Times New Roman" pitchFamily="18" charset="0"/>
              </a:rPr>
              <a:t>Внесение предложений в органы местного самоуправления муниципальных образований Смоленской области по вопросам жизнеобеспечения соответствующей территории:</a:t>
            </a: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solidFill>
                <a:srgbClr val="FF0000"/>
              </a:solidFill>
              <a:latin typeface="Times New Roman" pitchFamily="18" charset="0"/>
              <a:cs typeface="Times New Roman" pitchFamily="18" charset="0"/>
            </a:endParaRPr>
          </a:p>
          <a:p>
            <a:pPr marL="72000" indent="0" algn="just">
              <a:buNone/>
            </a:pPr>
            <a:r>
              <a:rPr lang="ru-RU" sz="1800" b="1" dirty="0" smtClean="0">
                <a:solidFill>
                  <a:srgbClr val="FF0000"/>
                </a:solidFill>
                <a:latin typeface="Times New Roman" pitchFamily="18" charset="0"/>
                <a:cs typeface="Times New Roman" pitchFamily="18" charset="0"/>
              </a:rPr>
              <a:t>!!!Типовая ошибка многих работ – общие фразы, в которых не прослеживается судьба высказанных предложений. В этом случае при оценке рабочей группой ставится наименьший балл.</a:t>
            </a:r>
            <a:endParaRPr lang="ru-RU" sz="1800" b="1" dirty="0">
              <a:solidFill>
                <a:srgbClr val="FF000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331640" y="2204864"/>
          <a:ext cx="6288360" cy="2238326"/>
        </p:xfrm>
        <a:graphic>
          <a:graphicData uri="http://schemas.openxmlformats.org/drawingml/2006/table">
            <a:tbl>
              <a:tblPr firstRow="1" bandRow="1">
                <a:tableStyleId>{5C22544A-7EE6-4342-B048-85BDC9FD1C3A}</a:tableStyleId>
              </a:tblPr>
              <a:tblGrid>
                <a:gridCol w="3144180"/>
                <a:gridCol w="3144180"/>
              </a:tblGrid>
              <a:tr h="501943">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501943">
                <a:tc>
                  <a:txBody>
                    <a:bodyPr/>
                    <a:lstStyle/>
                    <a:p>
                      <a:pPr algn="just">
                        <a:spcAft>
                          <a:spcPts val="0"/>
                        </a:spcAft>
                      </a:pPr>
                      <a:r>
                        <a:rPr lang="ru-RU" sz="1600" dirty="0" smtClean="0">
                          <a:latin typeface="Times New Roman" pitchFamily="18" charset="0"/>
                          <a:ea typeface="Times New Roman"/>
                          <a:cs typeface="Times New Roman" pitchFamily="18" charset="0"/>
                        </a:rPr>
                        <a:t>Предложения </a:t>
                      </a:r>
                      <a:r>
                        <a:rPr lang="ru-RU" sz="1600" dirty="0">
                          <a:latin typeface="Times New Roman" pitchFamily="18" charset="0"/>
                          <a:ea typeface="Times New Roman"/>
                          <a:cs typeface="Times New Roman" pitchFamily="18" charset="0"/>
                        </a:rPr>
                        <a:t>не вносились</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0</a:t>
                      </a:r>
                    </a:p>
                  </a:txBody>
                  <a:tcPr marL="39370" marR="39370" marT="64770" marB="64770"/>
                </a:tc>
              </a:tr>
              <a:tr h="506169">
                <a:tc>
                  <a:txBody>
                    <a:bodyPr/>
                    <a:lstStyle/>
                    <a:p>
                      <a:pPr algn="just">
                        <a:spcAft>
                          <a:spcPts val="0"/>
                        </a:spcAft>
                      </a:pPr>
                      <a:r>
                        <a:rPr lang="ru-RU" sz="1600" dirty="0" smtClean="0">
                          <a:latin typeface="Times New Roman" pitchFamily="18" charset="0"/>
                          <a:ea typeface="Times New Roman"/>
                          <a:cs typeface="Times New Roman" pitchFamily="18" charset="0"/>
                        </a:rPr>
                        <a:t>Предложения </a:t>
                      </a:r>
                      <a:r>
                        <a:rPr lang="ru-RU" sz="1600" dirty="0">
                          <a:latin typeface="Times New Roman" pitchFamily="18" charset="0"/>
                          <a:ea typeface="Times New Roman"/>
                          <a:cs typeface="Times New Roman" pitchFamily="18" charset="0"/>
                        </a:rPr>
                        <a:t>вносились, но не были приняты</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3</a:t>
                      </a:r>
                    </a:p>
                  </a:txBody>
                  <a:tcPr marL="39370" marR="39370" marT="64770" marB="64770"/>
                </a:tc>
              </a:tr>
              <a:tr h="506169">
                <a:tc>
                  <a:txBody>
                    <a:bodyPr/>
                    <a:lstStyle/>
                    <a:p>
                      <a:pPr algn="just">
                        <a:spcAft>
                          <a:spcPts val="0"/>
                        </a:spcAft>
                      </a:pPr>
                      <a:r>
                        <a:rPr lang="ru-RU" sz="1600" dirty="0" smtClean="0">
                          <a:latin typeface="Times New Roman" pitchFamily="18" charset="0"/>
                          <a:ea typeface="Times New Roman"/>
                          <a:cs typeface="Times New Roman" pitchFamily="18" charset="0"/>
                        </a:rPr>
                        <a:t>Предложения </a:t>
                      </a:r>
                      <a:r>
                        <a:rPr lang="ru-RU" sz="1600" dirty="0">
                          <a:latin typeface="Times New Roman" pitchFamily="18" charset="0"/>
                          <a:ea typeface="Times New Roman"/>
                          <a:cs typeface="Times New Roman" pitchFamily="18" charset="0"/>
                        </a:rPr>
                        <a:t>вносились и были приняты</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5</a:t>
                      </a:r>
                    </a:p>
                  </a:txBody>
                  <a:tcPr marL="39370" marR="39370" marT="64770" marB="6477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7920880" cy="1066130"/>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b="1" dirty="0">
              <a:solidFill>
                <a:schemeClr val="tx2">
                  <a:lumMod val="75000"/>
                </a:schemeClr>
              </a:solidFill>
            </a:endParaRPr>
          </a:p>
        </p:txBody>
      </p:sp>
      <p:sp>
        <p:nvSpPr>
          <p:cNvPr id="3" name="Содержимое 2"/>
          <p:cNvSpPr>
            <a:spLocks noGrp="1"/>
          </p:cNvSpPr>
          <p:nvPr>
            <p:ph idx="1"/>
          </p:nvPr>
        </p:nvSpPr>
        <p:spPr>
          <a:xfrm>
            <a:off x="251520" y="1484784"/>
            <a:ext cx="7848872" cy="4641379"/>
          </a:xfrm>
        </p:spPr>
        <p:txBody>
          <a:bodyPr>
            <a:normAutofit/>
          </a:bodyPr>
          <a:lstStyle/>
          <a:p>
            <a:pPr marL="72000" indent="0" algn="just">
              <a:spcAft>
                <a:spcPts val="0"/>
              </a:spcAft>
              <a:buNone/>
            </a:pPr>
            <a:r>
              <a:rPr lang="ru-RU" sz="2000" dirty="0" smtClean="0">
                <a:latin typeface="Times New Roman" pitchFamily="18" charset="0"/>
                <a:cs typeface="Times New Roman" pitchFamily="18" charset="0"/>
              </a:rPr>
              <a:t>8. </a:t>
            </a:r>
            <a:r>
              <a:rPr lang="ru-RU" sz="2000" dirty="0" smtClean="0">
                <a:latin typeface="Times New Roman" pitchFamily="18" charset="0"/>
                <a:ea typeface="Times New Roman"/>
                <a:cs typeface="Times New Roman" pitchFamily="18" charset="0"/>
              </a:rPr>
              <a:t>Совместная работа с правоохранительными органами по охране общественного порядка:</a:t>
            </a:r>
          </a:p>
          <a:p>
            <a:pPr marL="72000">
              <a:buNone/>
            </a:pPr>
            <a:endParaRPr lang="ru-RU" sz="2000" dirty="0" smtClean="0">
              <a:latin typeface="Times New Roman" pitchFamily="18" charset="0"/>
              <a:cs typeface="Times New Roman" pitchFamily="18" charset="0"/>
            </a:endParaRPr>
          </a:p>
          <a:p>
            <a:pPr marL="72000">
              <a:buNone/>
            </a:pPr>
            <a:endParaRPr lang="ru-RU" sz="2000" dirty="0" smtClean="0">
              <a:latin typeface="Times New Roman" pitchFamily="18" charset="0"/>
              <a:cs typeface="Times New Roman" pitchFamily="18" charset="0"/>
            </a:endParaRPr>
          </a:p>
          <a:p>
            <a:pPr marL="72000">
              <a:buNone/>
            </a:pPr>
            <a:endParaRPr lang="ru-RU" sz="2000" dirty="0" smtClean="0">
              <a:latin typeface="Times New Roman" pitchFamily="18" charset="0"/>
              <a:cs typeface="Times New Roman" pitchFamily="18" charset="0"/>
            </a:endParaRPr>
          </a:p>
          <a:p>
            <a:pPr marL="72000">
              <a:buNone/>
            </a:pPr>
            <a:endParaRPr lang="ru-RU" sz="2000" dirty="0" smtClean="0">
              <a:latin typeface="Times New Roman" pitchFamily="18" charset="0"/>
              <a:cs typeface="Times New Roman" pitchFamily="18" charset="0"/>
            </a:endParaRPr>
          </a:p>
          <a:p>
            <a:pPr marL="72000" indent="0" algn="just">
              <a:buNone/>
            </a:pPr>
            <a:endParaRPr lang="ru-RU" sz="2000" dirty="0" smtClean="0">
              <a:solidFill>
                <a:srgbClr val="FF0000"/>
              </a:solidFill>
              <a:latin typeface="Times New Roman" pitchFamily="18" charset="0"/>
              <a:cs typeface="Times New Roman" pitchFamily="18" charset="0"/>
            </a:endParaRPr>
          </a:p>
          <a:p>
            <a:pPr marL="72000" indent="0" algn="just">
              <a:buNone/>
            </a:pPr>
            <a:endParaRPr lang="ru-RU" sz="2000" b="1" dirty="0" smtClean="0">
              <a:solidFill>
                <a:srgbClr val="FF0000"/>
              </a:solidFill>
              <a:latin typeface="Times New Roman" pitchFamily="18" charset="0"/>
              <a:cs typeface="Times New Roman" pitchFamily="18" charset="0"/>
            </a:endParaRPr>
          </a:p>
          <a:p>
            <a:pPr marL="72000" indent="0" algn="just">
              <a:buNone/>
            </a:pPr>
            <a:r>
              <a:rPr lang="ru-RU" sz="2000" b="1" dirty="0" smtClean="0">
                <a:solidFill>
                  <a:srgbClr val="FF0000"/>
                </a:solidFill>
                <a:latin typeface="Times New Roman" pitchFamily="18" charset="0"/>
                <a:cs typeface="Times New Roman" pitchFamily="18" charset="0"/>
              </a:rPr>
              <a:t>!!! Подтверждением данного факта служат официальные письма и отзывы сотрудников силовых ведомств.</a:t>
            </a:r>
            <a:endParaRPr lang="ru-RU" sz="2000" b="1" dirty="0">
              <a:solidFill>
                <a:srgbClr val="FF000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259632" y="2348880"/>
          <a:ext cx="6552728" cy="1728192"/>
        </p:xfrm>
        <a:graphic>
          <a:graphicData uri="http://schemas.openxmlformats.org/drawingml/2006/table">
            <a:tbl>
              <a:tblPr firstRow="1" bandRow="1">
                <a:tableStyleId>{5C22544A-7EE6-4342-B048-85BDC9FD1C3A}</a:tableStyleId>
              </a:tblPr>
              <a:tblGrid>
                <a:gridCol w="3276364"/>
                <a:gridCol w="3276364"/>
              </a:tblGrid>
              <a:tr h="576064">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576064">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проводилась</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0</a:t>
                      </a:r>
                    </a:p>
                  </a:txBody>
                  <a:tcPr marL="39370" marR="39370" marT="64770" marB="64770"/>
                </a:tc>
              </a:tr>
              <a:tr h="576064">
                <a:tc>
                  <a:txBody>
                    <a:bodyPr/>
                    <a:lstStyle/>
                    <a:p>
                      <a:pPr algn="just">
                        <a:spcAft>
                          <a:spcPts val="0"/>
                        </a:spcAft>
                      </a:pPr>
                      <a:r>
                        <a:rPr lang="ru-RU" sz="1600" dirty="0" smtClean="0">
                          <a:latin typeface="Times New Roman" pitchFamily="18" charset="0"/>
                          <a:ea typeface="Times New Roman"/>
                          <a:cs typeface="Times New Roman" pitchFamily="18" charset="0"/>
                        </a:rPr>
                        <a:t>Проводилась</a:t>
                      </a:r>
                      <a:endParaRPr lang="ru-RU" sz="1600" dirty="0">
                        <a:latin typeface="Times New Roman" pitchFamily="18" charset="0"/>
                        <a:ea typeface="Times New Roman"/>
                        <a:cs typeface="Times New Roman" pitchFamily="18" charset="0"/>
                      </a:endParaRP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3</a:t>
                      </a:r>
                    </a:p>
                  </a:txBody>
                  <a:tcPr marL="39370" marR="39370" marT="64770" marB="6477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7920880" cy="1080120"/>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251520" y="1340768"/>
            <a:ext cx="7920880" cy="4785395"/>
          </a:xfrm>
        </p:spPr>
        <p:txBody>
          <a:bodyPr>
            <a:normAutofit/>
          </a:bodyPr>
          <a:lstStyle/>
          <a:p>
            <a:pPr marL="72000" indent="0" algn="just">
              <a:buNone/>
            </a:pPr>
            <a:r>
              <a:rPr lang="ru-RU" sz="1800" dirty="0" smtClean="0">
                <a:latin typeface="Times New Roman" pitchFamily="18" charset="0"/>
                <a:cs typeface="Times New Roman" pitchFamily="18" charset="0"/>
              </a:rPr>
              <a:t>9. </a:t>
            </a:r>
            <a:r>
              <a:rPr lang="ru-RU" sz="1800" dirty="0" smtClean="0">
                <a:latin typeface="Times New Roman" pitchFamily="18" charset="0"/>
                <a:ea typeface="Calibri"/>
                <a:cs typeface="Times New Roman" pitchFamily="18" charset="0"/>
              </a:rPr>
              <a:t>Успешное участие в смотрах-конкурсах на лучшую улицу, лучший дом, лучший двор, лучший подъезд:</a:t>
            </a: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solidFill>
                <a:srgbClr val="FF0000"/>
              </a:solidFill>
              <a:latin typeface="Times New Roman" pitchFamily="18" charset="0"/>
              <a:cs typeface="Times New Roman" pitchFamily="18" charset="0"/>
            </a:endParaRPr>
          </a:p>
          <a:p>
            <a:pPr marL="72000" indent="0" algn="just">
              <a:buNone/>
            </a:pPr>
            <a:endParaRPr lang="ru-RU" sz="1800" dirty="0" smtClean="0">
              <a:solidFill>
                <a:srgbClr val="FF0000"/>
              </a:solidFill>
              <a:latin typeface="Times New Roman" pitchFamily="18" charset="0"/>
              <a:cs typeface="Times New Roman" pitchFamily="18" charset="0"/>
            </a:endParaRPr>
          </a:p>
          <a:p>
            <a:pPr marL="72000" indent="0" algn="just">
              <a:buNone/>
            </a:pPr>
            <a:r>
              <a:rPr lang="ru-RU" sz="1800" b="1" dirty="0" smtClean="0">
                <a:solidFill>
                  <a:srgbClr val="FF0000"/>
                </a:solidFill>
                <a:latin typeface="Times New Roman" pitchFamily="18" charset="0"/>
                <a:cs typeface="Times New Roman" pitchFamily="18" charset="0"/>
              </a:rPr>
              <a:t>!!! Помимо фотоматериалов и текстовой информации необходимо прикладывать ксерокопии наградных материалов.</a:t>
            </a:r>
            <a:endParaRPr lang="ru-RU" sz="1800" b="1" dirty="0">
              <a:solidFill>
                <a:srgbClr val="FF000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115616" y="2162138"/>
          <a:ext cx="6192688" cy="2346982"/>
        </p:xfrm>
        <a:graphic>
          <a:graphicData uri="http://schemas.openxmlformats.org/drawingml/2006/table">
            <a:tbl>
              <a:tblPr firstRow="1" bandRow="1">
                <a:tableStyleId>{5C22544A-7EE6-4342-B048-85BDC9FD1C3A}</a:tableStyleId>
              </a:tblPr>
              <a:tblGrid>
                <a:gridCol w="3096344"/>
                <a:gridCol w="3096344"/>
              </a:tblGrid>
              <a:tr h="556271">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556271">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принимали участие</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0</a:t>
                      </a:r>
                    </a:p>
                  </a:txBody>
                  <a:tcPr marL="39370" marR="39370" marT="64770" marB="64770"/>
                </a:tc>
              </a:tr>
              <a:tr h="595857">
                <a:tc>
                  <a:txBody>
                    <a:bodyPr/>
                    <a:lstStyle/>
                    <a:p>
                      <a:pPr algn="just">
                        <a:spcAft>
                          <a:spcPts val="0"/>
                        </a:spcAft>
                      </a:pPr>
                      <a:r>
                        <a:rPr lang="ru-RU" sz="1600" dirty="0" smtClean="0">
                          <a:latin typeface="Times New Roman" pitchFamily="18" charset="0"/>
                          <a:ea typeface="Times New Roman"/>
                          <a:cs typeface="Times New Roman" pitchFamily="18" charset="0"/>
                        </a:rPr>
                        <a:t>Принимали </a:t>
                      </a:r>
                      <a:r>
                        <a:rPr lang="ru-RU" sz="1600" dirty="0">
                          <a:latin typeface="Times New Roman" pitchFamily="18" charset="0"/>
                          <a:ea typeface="Times New Roman"/>
                          <a:cs typeface="Times New Roman" pitchFamily="18" charset="0"/>
                        </a:rPr>
                        <a:t>участие, но не заняли призовых мест</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3</a:t>
                      </a:r>
                    </a:p>
                  </a:txBody>
                  <a:tcPr marL="39370" marR="39370" marT="64770" marB="64770"/>
                </a:tc>
              </a:tr>
              <a:tr h="595857">
                <a:tc>
                  <a:txBody>
                    <a:bodyPr/>
                    <a:lstStyle/>
                    <a:p>
                      <a:pPr algn="just">
                        <a:spcAft>
                          <a:spcPts val="0"/>
                        </a:spcAft>
                      </a:pPr>
                      <a:r>
                        <a:rPr lang="ru-RU" sz="1600" dirty="0" smtClean="0">
                          <a:latin typeface="Times New Roman" pitchFamily="18" charset="0"/>
                          <a:ea typeface="Times New Roman"/>
                          <a:cs typeface="Times New Roman" pitchFamily="18" charset="0"/>
                        </a:rPr>
                        <a:t>Принимали </a:t>
                      </a:r>
                      <a:r>
                        <a:rPr lang="ru-RU" sz="1600" dirty="0">
                          <a:latin typeface="Times New Roman" pitchFamily="18" charset="0"/>
                          <a:ea typeface="Times New Roman"/>
                          <a:cs typeface="Times New Roman" pitchFamily="18" charset="0"/>
                        </a:rPr>
                        <a:t>участие и заняли призовые места</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5</a:t>
                      </a:r>
                    </a:p>
                  </a:txBody>
                  <a:tcPr marL="39370" marR="39370" marT="64770" marB="6477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7920880" cy="922114"/>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251520" y="1124744"/>
            <a:ext cx="7920880" cy="5001419"/>
          </a:xfrm>
        </p:spPr>
        <p:txBody>
          <a:bodyPr>
            <a:normAutofit/>
          </a:bodyPr>
          <a:lstStyle/>
          <a:p>
            <a:pPr marL="72000" indent="0" algn="just">
              <a:buNone/>
            </a:pPr>
            <a:r>
              <a:rPr lang="ru-RU" sz="1800" dirty="0" smtClean="0">
                <a:latin typeface="Times New Roman" pitchFamily="18" charset="0"/>
                <a:cs typeface="Times New Roman" pitchFamily="18" charset="0"/>
              </a:rPr>
              <a:t>10. </a:t>
            </a:r>
            <a:r>
              <a:rPr lang="ru-RU" sz="1800" dirty="0" smtClean="0">
                <a:latin typeface="Times New Roman" pitchFamily="18" charset="0"/>
                <a:ea typeface="Calibri"/>
                <a:cs typeface="Times New Roman" pitchFamily="18" charset="0"/>
              </a:rPr>
              <a:t>Работа с несовершеннолетними лицами, ветеранами войны, пожилыми людьми, инвалидами, социально неблагополучными семьями</a:t>
            </a:r>
            <a:r>
              <a:rPr lang="ru-RU" sz="1800" dirty="0" smtClean="0">
                <a:latin typeface="Times New Roman" pitchFamily="18" charset="0"/>
                <a:cs typeface="Times New Roman" pitchFamily="18" charset="0"/>
              </a:rPr>
              <a:t>:</a:t>
            </a: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endParaRPr lang="ru-RU" sz="1800" dirty="0" smtClean="0">
              <a:solidFill>
                <a:srgbClr val="FF0000"/>
              </a:solidFill>
              <a:latin typeface="Times New Roman" pitchFamily="18" charset="0"/>
              <a:cs typeface="Times New Roman" pitchFamily="18" charset="0"/>
            </a:endParaRPr>
          </a:p>
          <a:p>
            <a:pPr marL="72000" indent="0" algn="just">
              <a:buNone/>
            </a:pPr>
            <a:endParaRPr lang="ru-RU" sz="1800" dirty="0" smtClean="0">
              <a:solidFill>
                <a:srgbClr val="FF0000"/>
              </a:solidFill>
              <a:latin typeface="Times New Roman" pitchFamily="18" charset="0"/>
              <a:cs typeface="Times New Roman" pitchFamily="18" charset="0"/>
            </a:endParaRPr>
          </a:p>
          <a:p>
            <a:pPr marL="72000" indent="0" algn="just">
              <a:buNone/>
            </a:pPr>
            <a:endParaRPr lang="ru-RU" sz="1800" dirty="0" smtClean="0">
              <a:solidFill>
                <a:srgbClr val="FF0000"/>
              </a:solidFill>
              <a:latin typeface="Times New Roman" pitchFamily="18" charset="0"/>
              <a:cs typeface="Times New Roman" pitchFamily="18" charset="0"/>
            </a:endParaRPr>
          </a:p>
          <a:p>
            <a:pPr marL="72000" indent="0" algn="just">
              <a:buNone/>
            </a:pPr>
            <a:endParaRPr lang="ru-RU" sz="1800" dirty="0" smtClean="0">
              <a:solidFill>
                <a:srgbClr val="FF0000"/>
              </a:solidFill>
              <a:latin typeface="Times New Roman" pitchFamily="18" charset="0"/>
              <a:cs typeface="Times New Roman" pitchFamily="18" charset="0"/>
            </a:endParaRPr>
          </a:p>
          <a:p>
            <a:pPr marL="72000" indent="0" algn="just">
              <a:buNone/>
            </a:pPr>
            <a:r>
              <a:rPr lang="ru-RU" sz="1800" b="1" dirty="0" smtClean="0">
                <a:solidFill>
                  <a:srgbClr val="FF0000"/>
                </a:solidFill>
                <a:latin typeface="Times New Roman" pitchFamily="18" charset="0"/>
                <a:cs typeface="Times New Roman" pitchFamily="18" charset="0"/>
              </a:rPr>
              <a:t>!!! В отчете требуется подробно расписать перечень мероприятий с каждой конкретной категорией граждан.</a:t>
            </a:r>
          </a:p>
        </p:txBody>
      </p:sp>
      <p:graphicFrame>
        <p:nvGraphicFramePr>
          <p:cNvPr id="4" name="Таблица 3"/>
          <p:cNvGraphicFramePr>
            <a:graphicFrameLocks noGrp="1"/>
          </p:cNvGraphicFramePr>
          <p:nvPr/>
        </p:nvGraphicFramePr>
        <p:xfrm>
          <a:off x="971600" y="1907374"/>
          <a:ext cx="6552728" cy="3249817"/>
        </p:xfrm>
        <a:graphic>
          <a:graphicData uri="http://schemas.openxmlformats.org/drawingml/2006/table">
            <a:tbl>
              <a:tblPr firstRow="1" bandRow="1">
                <a:tableStyleId>{5C22544A-7EE6-4342-B048-85BDC9FD1C3A}</a:tableStyleId>
              </a:tblPr>
              <a:tblGrid>
                <a:gridCol w="3792748"/>
                <a:gridCol w="2759980"/>
              </a:tblGrid>
              <a:tr h="377722">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380309">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проводилась</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0</a:t>
                      </a:r>
                    </a:p>
                  </a:txBody>
                  <a:tcPr marL="39370" marR="39370" marT="64770" marB="64770"/>
                </a:tc>
              </a:tr>
              <a:tr h="628673">
                <a:tc>
                  <a:txBody>
                    <a:bodyPr/>
                    <a:lstStyle/>
                    <a:p>
                      <a:pPr algn="just">
                        <a:spcAft>
                          <a:spcPts val="0"/>
                        </a:spcAft>
                      </a:pPr>
                      <a:r>
                        <a:rPr lang="ru-RU" sz="1600" dirty="0" smtClean="0">
                          <a:latin typeface="Times New Roman" pitchFamily="18" charset="0"/>
                          <a:ea typeface="Times New Roman"/>
                          <a:cs typeface="Times New Roman" pitchFamily="18" charset="0"/>
                        </a:rPr>
                        <a:t>Проводилась </a:t>
                      </a:r>
                      <a:r>
                        <a:rPr lang="ru-RU" sz="1600" dirty="0">
                          <a:latin typeface="Times New Roman" pitchFamily="18" charset="0"/>
                          <a:ea typeface="Times New Roman"/>
                          <a:cs typeface="Times New Roman" pitchFamily="18" charset="0"/>
                        </a:rPr>
                        <a:t>только с одной категорией граждан</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1</a:t>
                      </a:r>
                    </a:p>
                  </a:txBody>
                  <a:tcPr marL="39370" marR="39370" marT="64770" marB="64770"/>
                </a:tc>
              </a:tr>
              <a:tr h="612491">
                <a:tc>
                  <a:txBody>
                    <a:bodyPr/>
                    <a:lstStyle/>
                    <a:p>
                      <a:pPr algn="just">
                        <a:spcAft>
                          <a:spcPts val="0"/>
                        </a:spcAft>
                      </a:pPr>
                      <a:r>
                        <a:rPr lang="ru-RU" sz="1600" dirty="0" smtClean="0">
                          <a:latin typeface="Times New Roman" pitchFamily="18" charset="0"/>
                          <a:ea typeface="Times New Roman"/>
                          <a:cs typeface="Times New Roman" pitchFamily="18" charset="0"/>
                        </a:rPr>
                        <a:t>Проводилась </a:t>
                      </a:r>
                      <a:r>
                        <a:rPr lang="ru-RU" sz="1600" dirty="0">
                          <a:latin typeface="Times New Roman" pitchFamily="18" charset="0"/>
                          <a:ea typeface="Times New Roman"/>
                          <a:cs typeface="Times New Roman" pitchFamily="18" charset="0"/>
                        </a:rPr>
                        <a:t>с двумя категориями граждан</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2</a:t>
                      </a:r>
                    </a:p>
                  </a:txBody>
                  <a:tcPr marL="39370" marR="39370" marT="64770" marB="64770"/>
                </a:tc>
              </a:tr>
              <a:tr h="612491">
                <a:tc>
                  <a:txBody>
                    <a:bodyPr/>
                    <a:lstStyle/>
                    <a:p>
                      <a:pPr algn="just">
                        <a:spcAft>
                          <a:spcPts val="0"/>
                        </a:spcAft>
                      </a:pPr>
                      <a:r>
                        <a:rPr lang="ru-RU" sz="1600" dirty="0" smtClean="0">
                          <a:latin typeface="Times New Roman" pitchFamily="18" charset="0"/>
                          <a:ea typeface="Times New Roman"/>
                          <a:cs typeface="Times New Roman" pitchFamily="18" charset="0"/>
                        </a:rPr>
                        <a:t>Проводилась </a:t>
                      </a:r>
                      <a:r>
                        <a:rPr lang="ru-RU" sz="1600" dirty="0">
                          <a:latin typeface="Times New Roman" pitchFamily="18" charset="0"/>
                          <a:ea typeface="Times New Roman"/>
                          <a:cs typeface="Times New Roman" pitchFamily="18" charset="0"/>
                        </a:rPr>
                        <a:t>с тремя категориями граждан</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3</a:t>
                      </a:r>
                    </a:p>
                  </a:txBody>
                  <a:tcPr marL="39370" marR="39370" marT="64770" marB="64770"/>
                </a:tc>
              </a:tr>
              <a:tr h="628673">
                <a:tc>
                  <a:txBody>
                    <a:bodyPr/>
                    <a:lstStyle/>
                    <a:p>
                      <a:pPr algn="just">
                        <a:spcAft>
                          <a:spcPts val="0"/>
                        </a:spcAft>
                      </a:pPr>
                      <a:r>
                        <a:rPr lang="ru-RU" sz="1600" dirty="0" smtClean="0">
                          <a:latin typeface="Times New Roman" pitchFamily="18" charset="0"/>
                          <a:ea typeface="Times New Roman"/>
                          <a:cs typeface="Times New Roman" pitchFamily="18" charset="0"/>
                        </a:rPr>
                        <a:t>Проводилась </a:t>
                      </a:r>
                      <a:r>
                        <a:rPr lang="ru-RU" sz="1600" dirty="0">
                          <a:latin typeface="Times New Roman" pitchFamily="18" charset="0"/>
                          <a:ea typeface="Times New Roman"/>
                          <a:cs typeface="Times New Roman" pitchFamily="18" charset="0"/>
                        </a:rPr>
                        <a:t>с четырьмя категориями граждан</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4</a:t>
                      </a:r>
                    </a:p>
                  </a:txBody>
                  <a:tcPr marL="39370" marR="39370" marT="64770" marB="6477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7848872" cy="922114"/>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179512" y="1268760"/>
            <a:ext cx="7992888" cy="4857403"/>
          </a:xfrm>
        </p:spPr>
        <p:txBody>
          <a:bodyPr>
            <a:normAutofit/>
          </a:bodyPr>
          <a:lstStyle/>
          <a:p>
            <a:pPr marL="72000" indent="0">
              <a:buNone/>
            </a:pPr>
            <a:r>
              <a:rPr lang="ru-RU" sz="1800" dirty="0" smtClean="0">
                <a:latin typeface="Times New Roman" pitchFamily="18" charset="0"/>
                <a:cs typeface="Times New Roman" pitchFamily="18" charset="0"/>
              </a:rPr>
              <a:t>11. Благоустройство и содержание в надлежащем состоянии мест захоронения воинов, погибших в годы Великой Отечественной войны:</a:t>
            </a:r>
          </a:p>
          <a:p>
            <a:pPr marL="72000" indent="0">
              <a:buNone/>
            </a:pPr>
            <a:endParaRPr lang="ru-RU" sz="1800" dirty="0" smtClean="0">
              <a:latin typeface="Times New Roman" pitchFamily="18" charset="0"/>
              <a:cs typeface="Times New Roman" pitchFamily="18" charset="0"/>
            </a:endParaRPr>
          </a:p>
          <a:p>
            <a:pPr marL="72000" indent="0">
              <a:buNone/>
            </a:pPr>
            <a:endParaRPr lang="ru-RU" sz="1800" dirty="0" smtClean="0">
              <a:latin typeface="Times New Roman" pitchFamily="18" charset="0"/>
              <a:cs typeface="Times New Roman" pitchFamily="18" charset="0"/>
            </a:endParaRPr>
          </a:p>
          <a:p>
            <a:pPr marL="72000" indent="0">
              <a:buNone/>
            </a:pPr>
            <a:endParaRPr lang="ru-RU" sz="1800" dirty="0" smtClean="0">
              <a:latin typeface="Times New Roman" pitchFamily="18" charset="0"/>
              <a:cs typeface="Times New Roman" pitchFamily="18" charset="0"/>
            </a:endParaRPr>
          </a:p>
          <a:p>
            <a:pPr marL="72000" indent="0" algn="just">
              <a:buNone/>
            </a:pPr>
            <a:endParaRPr lang="ru-RU" sz="1800" dirty="0" smtClean="0">
              <a:latin typeface="Times New Roman" pitchFamily="18" charset="0"/>
              <a:cs typeface="Times New Roman" pitchFamily="18" charset="0"/>
            </a:endParaRPr>
          </a:p>
          <a:p>
            <a:pPr marL="72000" indent="0" algn="just">
              <a:buNone/>
            </a:pPr>
            <a:r>
              <a:rPr lang="ru-RU" sz="1800" dirty="0" smtClean="0">
                <a:latin typeface="Times New Roman" pitchFamily="18" charset="0"/>
                <a:cs typeface="Times New Roman" pitchFamily="18" charset="0"/>
              </a:rPr>
              <a:t>12.</a:t>
            </a:r>
            <a:r>
              <a:rPr lang="ru-RU" sz="1800" dirty="0" smtClean="0">
                <a:latin typeface="Times New Roman" pitchFamily="18" charset="0"/>
                <a:ea typeface="Calibri"/>
                <a:cs typeface="Times New Roman" pitchFamily="18" charset="0"/>
              </a:rPr>
              <a:t>Участие в организации культурно-массовых мероприятий (концерты самодеятельности, народные гуляния, приуроченные к праздничным датам):</a:t>
            </a:r>
          </a:p>
          <a:p>
            <a:pPr marL="72000" indent="0" algn="just">
              <a:buNone/>
            </a:pPr>
            <a:endParaRPr lang="ru-RU" sz="18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475656" y="2060848"/>
          <a:ext cx="5832648" cy="1112520"/>
        </p:xfrm>
        <a:graphic>
          <a:graphicData uri="http://schemas.openxmlformats.org/drawingml/2006/table">
            <a:tbl>
              <a:tblPr firstRow="1" bandRow="1">
                <a:tableStyleId>{5C22544A-7EE6-4342-B048-85BDC9FD1C3A}</a:tableStyleId>
              </a:tblPr>
              <a:tblGrid>
                <a:gridCol w="2916324"/>
                <a:gridCol w="2916324"/>
              </a:tblGrid>
              <a:tr h="358403">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360858">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проводится</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0</a:t>
                      </a:r>
                    </a:p>
                  </a:txBody>
                  <a:tcPr marL="39370" marR="39370" marT="64770" marB="64770"/>
                </a:tc>
              </a:tr>
              <a:tr h="360858">
                <a:tc>
                  <a:txBody>
                    <a:bodyPr/>
                    <a:lstStyle/>
                    <a:p>
                      <a:pPr algn="just">
                        <a:spcAft>
                          <a:spcPts val="0"/>
                        </a:spcAft>
                      </a:pPr>
                      <a:r>
                        <a:rPr lang="ru-RU" sz="1600" dirty="0" smtClean="0">
                          <a:latin typeface="Times New Roman" pitchFamily="18" charset="0"/>
                          <a:ea typeface="Times New Roman"/>
                          <a:cs typeface="Times New Roman" pitchFamily="18" charset="0"/>
                        </a:rPr>
                        <a:t>Проводится</a:t>
                      </a:r>
                      <a:endParaRPr lang="ru-RU" sz="1600" dirty="0">
                        <a:latin typeface="Times New Roman" pitchFamily="18" charset="0"/>
                        <a:ea typeface="Times New Roman"/>
                        <a:cs typeface="Times New Roman" pitchFamily="18" charset="0"/>
                      </a:endParaRP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3</a:t>
                      </a:r>
                    </a:p>
                  </a:txBody>
                  <a:tcPr marL="39370" marR="39370" marT="64770" marB="64770"/>
                </a:tc>
              </a:tr>
            </a:tbl>
          </a:graphicData>
        </a:graphic>
      </p:graphicFrame>
      <p:graphicFrame>
        <p:nvGraphicFramePr>
          <p:cNvPr id="5" name="Таблица 4"/>
          <p:cNvGraphicFramePr>
            <a:graphicFrameLocks noGrp="1"/>
          </p:cNvGraphicFramePr>
          <p:nvPr/>
        </p:nvGraphicFramePr>
        <p:xfrm>
          <a:off x="1475656" y="4298176"/>
          <a:ext cx="5976664" cy="1147048"/>
        </p:xfrm>
        <a:graphic>
          <a:graphicData uri="http://schemas.openxmlformats.org/drawingml/2006/table">
            <a:tbl>
              <a:tblPr firstRow="1" bandRow="1">
                <a:tableStyleId>{5C22544A-7EE6-4342-B048-85BDC9FD1C3A}</a:tableStyleId>
              </a:tblPr>
              <a:tblGrid>
                <a:gridCol w="2988332"/>
                <a:gridCol w="2988332"/>
              </a:tblGrid>
              <a:tr h="377112">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384968">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участвовали</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0</a:t>
                      </a:r>
                    </a:p>
                  </a:txBody>
                  <a:tcPr marL="39370" marR="39370" marT="64770" marB="64770"/>
                </a:tc>
              </a:tr>
              <a:tr h="384968">
                <a:tc>
                  <a:txBody>
                    <a:bodyPr/>
                    <a:lstStyle/>
                    <a:p>
                      <a:pPr algn="just">
                        <a:spcAft>
                          <a:spcPts val="0"/>
                        </a:spcAft>
                      </a:pPr>
                      <a:r>
                        <a:rPr lang="ru-RU" sz="1600" dirty="0" smtClean="0">
                          <a:latin typeface="Times New Roman" pitchFamily="18" charset="0"/>
                          <a:ea typeface="Times New Roman"/>
                          <a:cs typeface="Times New Roman" pitchFamily="18" charset="0"/>
                        </a:rPr>
                        <a:t>Принимали </a:t>
                      </a:r>
                      <a:r>
                        <a:rPr lang="ru-RU" sz="1600" dirty="0">
                          <a:latin typeface="Times New Roman" pitchFamily="18" charset="0"/>
                          <a:ea typeface="Times New Roman"/>
                          <a:cs typeface="Times New Roman" pitchFamily="18" charset="0"/>
                        </a:rPr>
                        <a:t>участие</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3</a:t>
                      </a:r>
                    </a:p>
                  </a:txBody>
                  <a:tcPr marL="39370" marR="39370" marT="64770" marB="6477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018"/>
          </a:xfrm>
        </p:spPr>
        <p:txBody>
          <a:bodyPr>
            <a:normAutofit fontScale="90000"/>
          </a:bodyPr>
          <a:lstStyle/>
          <a:p>
            <a:endParaRPr lang="ru-RU" sz="800" dirty="0"/>
          </a:p>
        </p:txBody>
      </p:sp>
      <p:sp>
        <p:nvSpPr>
          <p:cNvPr id="3" name="Содержимое 2"/>
          <p:cNvSpPr>
            <a:spLocks noGrp="1"/>
          </p:cNvSpPr>
          <p:nvPr>
            <p:ph idx="1"/>
          </p:nvPr>
        </p:nvSpPr>
        <p:spPr>
          <a:xfrm>
            <a:off x="395536" y="1700808"/>
            <a:ext cx="7560840" cy="4896544"/>
          </a:xfrm>
        </p:spPr>
        <p:txBody>
          <a:bodyPr>
            <a:normAutofit/>
          </a:bodyPr>
          <a:lstStyle/>
          <a:p>
            <a:pPr marL="72000" indent="0" algn="just">
              <a:buNone/>
            </a:pPr>
            <a:r>
              <a:rPr lang="ru-RU" sz="2400" dirty="0" smtClean="0"/>
              <a:t>Проведение областного ежегодного конкурса «Лучший руководитель территориального общественного самоуправления Смоленской области» регламентируется соответствующим Положением, утвержденным Постановлением Администрации Смоленской области от 28.01.2004 № 22 «Об областном ежегодном конкурсе «Лучший руководитель территориального общественного самоуправления Смоленской области»</a:t>
            </a:r>
            <a:endParaRPr lang="ru-RU"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7920880" cy="994122"/>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107504" y="1556792"/>
            <a:ext cx="7992888" cy="4752528"/>
          </a:xfrm>
        </p:spPr>
        <p:txBody>
          <a:bodyPr>
            <a:normAutofit/>
          </a:bodyPr>
          <a:lstStyle/>
          <a:p>
            <a:pPr marL="72000" indent="0" algn="just">
              <a:buNone/>
            </a:pPr>
            <a:r>
              <a:rPr lang="ru-RU" sz="1800" dirty="0" smtClean="0">
                <a:latin typeface="Times New Roman" pitchFamily="18" charset="0"/>
                <a:cs typeface="Times New Roman" pitchFamily="18" charset="0"/>
              </a:rPr>
              <a:t>13. </a:t>
            </a:r>
            <a:r>
              <a:rPr lang="ru-RU" sz="1800" dirty="0" smtClean="0">
                <a:latin typeface="Times New Roman" pitchFamily="18" charset="0"/>
                <a:ea typeface="Calibri"/>
                <a:cs typeface="Times New Roman" pitchFamily="18" charset="0"/>
              </a:rPr>
              <a:t>Обеспечение широкого привлечения жителей к определению направлений деятельности по благоустройству территорий муниципальных образований Смоленской области и их непосредственному участию в такой деятельности:</a:t>
            </a:r>
          </a:p>
        </p:txBody>
      </p:sp>
      <p:graphicFrame>
        <p:nvGraphicFramePr>
          <p:cNvPr id="4" name="Таблица 3"/>
          <p:cNvGraphicFramePr>
            <a:graphicFrameLocks noGrp="1"/>
          </p:cNvGraphicFramePr>
          <p:nvPr/>
        </p:nvGraphicFramePr>
        <p:xfrm>
          <a:off x="1115616" y="2636914"/>
          <a:ext cx="6624736" cy="2736300"/>
        </p:xfrm>
        <a:graphic>
          <a:graphicData uri="http://schemas.openxmlformats.org/drawingml/2006/table">
            <a:tbl>
              <a:tblPr firstRow="1" bandRow="1">
                <a:tableStyleId>{5C22544A-7EE6-4342-B048-85BDC9FD1C3A}</a:tableStyleId>
              </a:tblPr>
              <a:tblGrid>
                <a:gridCol w="3312368"/>
                <a:gridCol w="3312368"/>
              </a:tblGrid>
              <a:tr h="456050">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456050">
                <a:tc>
                  <a:txBody>
                    <a:bodyPr/>
                    <a:lstStyle/>
                    <a:p>
                      <a:pPr algn="just">
                        <a:spcAft>
                          <a:spcPts val="0"/>
                        </a:spcAft>
                      </a:pPr>
                      <a:r>
                        <a:rPr lang="ru-RU" sz="1600" dirty="0" smtClean="0">
                          <a:latin typeface="Times New Roman" pitchFamily="18" charset="0"/>
                          <a:ea typeface="Times New Roman"/>
                          <a:cs typeface="Times New Roman" pitchFamily="18" charset="0"/>
                        </a:rPr>
                        <a:t>До </a:t>
                      </a:r>
                      <a:r>
                        <a:rPr lang="ru-RU" sz="1600" dirty="0">
                          <a:latin typeface="Times New Roman" pitchFamily="18" charset="0"/>
                          <a:ea typeface="Times New Roman"/>
                          <a:cs typeface="Times New Roman" pitchFamily="18" charset="0"/>
                        </a:rPr>
                        <a:t>5 человек включительно</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1</a:t>
                      </a:r>
                    </a:p>
                  </a:txBody>
                  <a:tcPr marL="39370" marR="39370" marT="64770" marB="64770"/>
                </a:tc>
              </a:tr>
              <a:tr h="456050">
                <a:tc>
                  <a:txBody>
                    <a:bodyPr/>
                    <a:lstStyle/>
                    <a:p>
                      <a:pPr algn="just">
                        <a:spcAft>
                          <a:spcPts val="0"/>
                        </a:spcAft>
                      </a:pPr>
                      <a:r>
                        <a:rPr lang="ru-RU" sz="1600" dirty="0" smtClean="0">
                          <a:latin typeface="Times New Roman" pitchFamily="18" charset="0"/>
                          <a:ea typeface="Times New Roman"/>
                          <a:cs typeface="Times New Roman" pitchFamily="18" charset="0"/>
                        </a:rPr>
                        <a:t>От </a:t>
                      </a:r>
                      <a:r>
                        <a:rPr lang="ru-RU" sz="1600" dirty="0">
                          <a:latin typeface="Times New Roman" pitchFamily="18" charset="0"/>
                          <a:ea typeface="Times New Roman"/>
                          <a:cs typeface="Times New Roman" pitchFamily="18" charset="0"/>
                        </a:rPr>
                        <a:t>6 до 10 человек включительно</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2</a:t>
                      </a:r>
                    </a:p>
                  </a:txBody>
                  <a:tcPr marL="39370" marR="39370" marT="64770" marB="64770"/>
                </a:tc>
              </a:tr>
              <a:tr h="456050">
                <a:tc>
                  <a:txBody>
                    <a:bodyPr/>
                    <a:lstStyle/>
                    <a:p>
                      <a:pPr algn="just">
                        <a:spcAft>
                          <a:spcPts val="0"/>
                        </a:spcAft>
                      </a:pPr>
                      <a:r>
                        <a:rPr lang="ru-RU" sz="1600" dirty="0" smtClean="0">
                          <a:latin typeface="Times New Roman" pitchFamily="18" charset="0"/>
                          <a:ea typeface="Times New Roman"/>
                          <a:cs typeface="Times New Roman" pitchFamily="18" charset="0"/>
                        </a:rPr>
                        <a:t>От </a:t>
                      </a:r>
                      <a:r>
                        <a:rPr lang="ru-RU" sz="1600" dirty="0">
                          <a:latin typeface="Times New Roman" pitchFamily="18" charset="0"/>
                          <a:ea typeface="Times New Roman"/>
                          <a:cs typeface="Times New Roman" pitchFamily="18" charset="0"/>
                        </a:rPr>
                        <a:t>11 до 15 человек включительно</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3</a:t>
                      </a:r>
                    </a:p>
                  </a:txBody>
                  <a:tcPr marL="39370" marR="39370" marT="64770" marB="64770"/>
                </a:tc>
              </a:tr>
              <a:tr h="456050">
                <a:tc>
                  <a:txBody>
                    <a:bodyPr/>
                    <a:lstStyle/>
                    <a:p>
                      <a:pPr algn="just">
                        <a:spcAft>
                          <a:spcPts val="0"/>
                        </a:spcAft>
                      </a:pPr>
                      <a:r>
                        <a:rPr lang="ru-RU" sz="1600" dirty="0" smtClean="0">
                          <a:latin typeface="Times New Roman" pitchFamily="18" charset="0"/>
                          <a:ea typeface="Times New Roman"/>
                          <a:cs typeface="Times New Roman" pitchFamily="18" charset="0"/>
                        </a:rPr>
                        <a:t>От </a:t>
                      </a:r>
                      <a:r>
                        <a:rPr lang="ru-RU" sz="1600" dirty="0">
                          <a:latin typeface="Times New Roman" pitchFamily="18" charset="0"/>
                          <a:ea typeface="Times New Roman"/>
                          <a:cs typeface="Times New Roman" pitchFamily="18" charset="0"/>
                        </a:rPr>
                        <a:t>16 до 20 человек включительно</a:t>
                      </a:r>
                    </a:p>
                  </a:txBody>
                  <a:tcPr marL="39370" marR="39370" marT="64770" marB="64770"/>
                </a:tc>
                <a:tc>
                  <a:txBody>
                    <a:bodyPr/>
                    <a:lstStyle/>
                    <a:p>
                      <a:pPr algn="ctr">
                        <a:spcAft>
                          <a:spcPts val="0"/>
                        </a:spcAft>
                      </a:pPr>
                      <a:r>
                        <a:rPr lang="ru-RU" sz="1600">
                          <a:latin typeface="Times New Roman" pitchFamily="18" charset="0"/>
                          <a:ea typeface="Times New Roman"/>
                          <a:cs typeface="Times New Roman" pitchFamily="18" charset="0"/>
                        </a:rPr>
                        <a:t>4</a:t>
                      </a:r>
                    </a:p>
                  </a:txBody>
                  <a:tcPr marL="39370" marR="39370" marT="64770" marB="64770"/>
                </a:tc>
              </a:tr>
              <a:tr h="456050">
                <a:tc>
                  <a:txBody>
                    <a:bodyPr/>
                    <a:lstStyle/>
                    <a:p>
                      <a:pPr algn="just">
                        <a:spcAft>
                          <a:spcPts val="0"/>
                        </a:spcAft>
                      </a:pPr>
                      <a:r>
                        <a:rPr lang="ru-RU" sz="1600" dirty="0" smtClean="0">
                          <a:latin typeface="Times New Roman" pitchFamily="18" charset="0"/>
                          <a:ea typeface="Times New Roman"/>
                          <a:cs typeface="Times New Roman" pitchFamily="18" charset="0"/>
                        </a:rPr>
                        <a:t>Свыше </a:t>
                      </a:r>
                      <a:r>
                        <a:rPr lang="ru-RU" sz="1600" dirty="0">
                          <a:latin typeface="Times New Roman" pitchFamily="18" charset="0"/>
                          <a:ea typeface="Times New Roman"/>
                          <a:cs typeface="Times New Roman" pitchFamily="18" charset="0"/>
                        </a:rPr>
                        <a:t>21 человека</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5</a:t>
                      </a:r>
                    </a:p>
                  </a:txBody>
                  <a:tcPr marL="39370" marR="39370" marT="64770" marB="6477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7920880" cy="922114"/>
          </a:xfrm>
        </p:spPr>
        <p:txBody>
          <a:bodyPr>
            <a:normAutofit fontScale="90000"/>
          </a:bodyPr>
          <a:lstStyle/>
          <a:p>
            <a:pPr algn="ctr"/>
            <a:r>
              <a:rPr lang="ru-RU" dirty="0" smtClean="0">
                <a:solidFill>
                  <a:schemeClr val="tx2">
                    <a:lumMod val="75000"/>
                  </a:schemeClr>
                </a:solidFill>
              </a:rPr>
              <a:t>Критерии оценки деятельности ТОС</a:t>
            </a:r>
            <a:endParaRPr lang="ru-RU" dirty="0">
              <a:solidFill>
                <a:schemeClr val="tx2">
                  <a:lumMod val="75000"/>
                </a:schemeClr>
              </a:solidFill>
            </a:endParaRPr>
          </a:p>
        </p:txBody>
      </p:sp>
      <p:sp>
        <p:nvSpPr>
          <p:cNvPr id="3" name="Содержимое 2"/>
          <p:cNvSpPr>
            <a:spLocks noGrp="1"/>
          </p:cNvSpPr>
          <p:nvPr>
            <p:ph idx="1"/>
          </p:nvPr>
        </p:nvSpPr>
        <p:spPr>
          <a:xfrm>
            <a:off x="107504" y="1196752"/>
            <a:ext cx="7992888" cy="5400600"/>
          </a:xfrm>
        </p:spPr>
        <p:txBody>
          <a:bodyPr>
            <a:normAutofit lnSpcReduction="10000"/>
          </a:bodyPr>
          <a:lstStyle/>
          <a:p>
            <a:pPr indent="0" algn="just">
              <a:buNone/>
            </a:pPr>
            <a:r>
              <a:rPr lang="ru-RU" sz="1800" dirty="0" smtClean="0">
                <a:latin typeface="Times New Roman" pitchFamily="18" charset="0"/>
                <a:cs typeface="Times New Roman" pitchFamily="18" charset="0"/>
              </a:rPr>
              <a:t>14. Наличие положительных отзывов о деятельности ТОС за конкурсный год, составленных в произвольной форме:</a:t>
            </a:r>
          </a:p>
          <a:p>
            <a:pPr indent="0" algn="just">
              <a:buNone/>
            </a:pPr>
            <a:endParaRPr lang="ru-RU" sz="1800" dirty="0" smtClean="0">
              <a:latin typeface="Times New Roman" pitchFamily="18" charset="0"/>
              <a:cs typeface="Times New Roman" pitchFamily="18" charset="0"/>
            </a:endParaRPr>
          </a:p>
          <a:p>
            <a:pPr indent="0" algn="just">
              <a:buNone/>
            </a:pPr>
            <a:endParaRPr lang="ru-RU" sz="1800" dirty="0" smtClean="0">
              <a:latin typeface="Times New Roman" pitchFamily="18" charset="0"/>
              <a:cs typeface="Times New Roman" pitchFamily="18" charset="0"/>
            </a:endParaRPr>
          </a:p>
          <a:p>
            <a:pPr indent="0" algn="just">
              <a:buNone/>
            </a:pPr>
            <a:endParaRPr lang="ru-RU" sz="1800" dirty="0" smtClean="0">
              <a:latin typeface="Times New Roman" pitchFamily="18" charset="0"/>
              <a:cs typeface="Times New Roman" pitchFamily="18" charset="0"/>
            </a:endParaRPr>
          </a:p>
          <a:p>
            <a:pPr indent="0" algn="just">
              <a:buNone/>
            </a:pPr>
            <a:endParaRPr lang="ru-RU" sz="1800" dirty="0" smtClean="0">
              <a:latin typeface="Times New Roman" pitchFamily="18" charset="0"/>
              <a:cs typeface="Times New Roman" pitchFamily="18" charset="0"/>
            </a:endParaRPr>
          </a:p>
          <a:p>
            <a:pPr indent="0" algn="just">
              <a:buNone/>
            </a:pPr>
            <a:endParaRPr lang="ru-RU" sz="1800" dirty="0" smtClean="0">
              <a:latin typeface="Times New Roman" pitchFamily="18" charset="0"/>
              <a:cs typeface="Times New Roman" pitchFamily="18" charset="0"/>
            </a:endParaRPr>
          </a:p>
          <a:p>
            <a:pPr indent="0" algn="just">
              <a:buNone/>
            </a:pPr>
            <a:endParaRPr lang="ru-RU" sz="1800" dirty="0" smtClean="0">
              <a:latin typeface="Times New Roman" pitchFamily="18" charset="0"/>
              <a:cs typeface="Times New Roman" pitchFamily="18" charset="0"/>
            </a:endParaRPr>
          </a:p>
          <a:p>
            <a:pPr indent="0" algn="just">
              <a:buNone/>
            </a:pPr>
            <a:endParaRPr lang="ru-RU" sz="1800" dirty="0" smtClean="0">
              <a:latin typeface="Times New Roman" pitchFamily="18" charset="0"/>
              <a:cs typeface="Times New Roman" pitchFamily="18" charset="0"/>
            </a:endParaRPr>
          </a:p>
          <a:p>
            <a:pPr indent="0" algn="just">
              <a:buNone/>
            </a:pPr>
            <a:endParaRPr lang="ru-RU" sz="1800" dirty="0" smtClean="0">
              <a:solidFill>
                <a:srgbClr val="FF0000"/>
              </a:solidFill>
              <a:latin typeface="Times New Roman" pitchFamily="18" charset="0"/>
              <a:cs typeface="Times New Roman" pitchFamily="18" charset="0"/>
            </a:endParaRPr>
          </a:p>
          <a:p>
            <a:pPr indent="0" algn="just">
              <a:buNone/>
            </a:pPr>
            <a:endParaRPr lang="ru-RU" sz="1800" b="1" dirty="0" smtClean="0">
              <a:solidFill>
                <a:srgbClr val="FF0000"/>
              </a:solidFill>
              <a:latin typeface="Times New Roman" pitchFamily="18" charset="0"/>
              <a:cs typeface="Times New Roman" pitchFamily="18" charset="0"/>
            </a:endParaRPr>
          </a:p>
          <a:p>
            <a:pPr indent="0" algn="just">
              <a:buNone/>
            </a:pPr>
            <a:r>
              <a:rPr lang="ru-RU" sz="1800" b="1" dirty="0" smtClean="0">
                <a:solidFill>
                  <a:srgbClr val="FF0000"/>
                </a:solidFill>
                <a:latin typeface="Times New Roman" pitchFamily="18" charset="0"/>
                <a:cs typeface="Times New Roman" pitchFamily="18" charset="0"/>
              </a:rPr>
              <a:t>!!! Распространенная ошибка – кипа отзывов, собранных ото всех, с кем участник конкурса мог даже потенциально находиться в контакте. Такие действия являются обычной бюрократической рутиной, которая никак не учитывается и, следовательно, не оценивается. Следует отражать только конкретные совместные мероприятия конкурсанта с различными ведомствами и структурами. Пример – взаимодействие с полицией. В этом случае отзыв уместен.</a:t>
            </a:r>
            <a:endParaRPr lang="ru-RU" sz="1800" b="1" dirty="0">
              <a:solidFill>
                <a:srgbClr val="FF000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971600" y="1916832"/>
          <a:ext cx="6696744" cy="2592287"/>
        </p:xfrm>
        <a:graphic>
          <a:graphicData uri="http://schemas.openxmlformats.org/drawingml/2006/table">
            <a:tbl>
              <a:tblPr firstRow="1" bandRow="1">
                <a:tableStyleId>{5C22544A-7EE6-4342-B048-85BDC9FD1C3A}</a:tableStyleId>
              </a:tblPr>
              <a:tblGrid>
                <a:gridCol w="4261565"/>
                <a:gridCol w="2435179"/>
              </a:tblGrid>
              <a:tr h="368136">
                <a:tc>
                  <a:txBody>
                    <a:bodyPr/>
                    <a:lstStyle/>
                    <a:p>
                      <a:pPr algn="ctr"/>
                      <a:r>
                        <a:rPr lang="ru-RU" dirty="0" smtClean="0"/>
                        <a:t>Показатель</a:t>
                      </a:r>
                      <a:endParaRPr lang="ru-RU" dirty="0"/>
                    </a:p>
                  </a:txBody>
                  <a:tcPr/>
                </a:tc>
                <a:tc>
                  <a:txBody>
                    <a:bodyPr/>
                    <a:lstStyle/>
                    <a:p>
                      <a:pPr algn="ctr"/>
                      <a:r>
                        <a:rPr lang="ru-RU" dirty="0" smtClean="0"/>
                        <a:t>Оценка в баллах</a:t>
                      </a:r>
                      <a:endParaRPr lang="ru-RU" dirty="0"/>
                    </a:p>
                  </a:txBody>
                  <a:tcPr/>
                </a:tc>
              </a:tr>
              <a:tr h="1357499">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менее одного руководителя исполнительно-распорядительного органа местного самоуправления соответствующего муниципального образования Смоленской области</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1</a:t>
                      </a:r>
                    </a:p>
                  </a:txBody>
                  <a:tcPr marL="39370" marR="39370" marT="64770" marB="64770"/>
                </a:tc>
              </a:tr>
              <a:tr h="866652">
                <a:tc>
                  <a:txBody>
                    <a:bodyPr/>
                    <a:lstStyle/>
                    <a:p>
                      <a:pPr algn="just">
                        <a:spcAft>
                          <a:spcPts val="0"/>
                        </a:spcAft>
                      </a:pPr>
                      <a:r>
                        <a:rPr lang="ru-RU" sz="1600" dirty="0" smtClean="0">
                          <a:latin typeface="Times New Roman" pitchFamily="18" charset="0"/>
                          <a:ea typeface="Times New Roman"/>
                          <a:cs typeface="Times New Roman" pitchFamily="18" charset="0"/>
                        </a:rPr>
                        <a:t>Не </a:t>
                      </a:r>
                      <a:r>
                        <a:rPr lang="ru-RU" sz="1600" dirty="0">
                          <a:latin typeface="Times New Roman" pitchFamily="18" charset="0"/>
                          <a:ea typeface="Times New Roman"/>
                          <a:cs typeface="Times New Roman" pitchFamily="18" charset="0"/>
                        </a:rPr>
                        <a:t>менее трех жителей, достигших шестнадцати лет, проживающих в границах соответствующего ТОС</a:t>
                      </a:r>
                    </a:p>
                  </a:txBody>
                  <a:tcPr marL="39370" marR="39370" marT="64770" marB="64770"/>
                </a:tc>
                <a:tc>
                  <a:txBody>
                    <a:bodyPr/>
                    <a:lstStyle/>
                    <a:p>
                      <a:pPr algn="ctr">
                        <a:spcAft>
                          <a:spcPts val="0"/>
                        </a:spcAft>
                      </a:pPr>
                      <a:r>
                        <a:rPr lang="ru-RU" sz="1600" dirty="0">
                          <a:latin typeface="Times New Roman" pitchFamily="18" charset="0"/>
                          <a:ea typeface="Times New Roman"/>
                          <a:cs typeface="Times New Roman" pitchFamily="18" charset="0"/>
                        </a:rPr>
                        <a:t>2</a:t>
                      </a:r>
                    </a:p>
                  </a:txBody>
                  <a:tcPr marL="39370" marR="39370" marT="64770" marB="6477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2800" dirty="0" smtClean="0">
                <a:solidFill>
                  <a:schemeClr val="tx2">
                    <a:lumMod val="75000"/>
                  </a:schemeClr>
                </a:solidFill>
              </a:rPr>
              <a:t>Основные цели конкурса:</a:t>
            </a:r>
            <a:endParaRPr lang="ru-RU" sz="2800" dirty="0">
              <a:solidFill>
                <a:schemeClr val="tx2">
                  <a:lumMod val="75000"/>
                </a:schemeClr>
              </a:solidFill>
            </a:endParaRPr>
          </a:p>
        </p:txBody>
      </p:sp>
      <p:sp>
        <p:nvSpPr>
          <p:cNvPr id="3" name="Содержимое 2"/>
          <p:cNvSpPr>
            <a:spLocks noGrp="1"/>
          </p:cNvSpPr>
          <p:nvPr>
            <p:ph idx="1"/>
          </p:nvPr>
        </p:nvSpPr>
        <p:spPr/>
        <p:txBody>
          <a:bodyPr>
            <a:normAutofit/>
          </a:bodyPr>
          <a:lstStyle/>
          <a:p>
            <a:pPr>
              <a:buFont typeface="Wingdings" pitchFamily="2" charset="2"/>
              <a:buChar char="ü"/>
            </a:pPr>
            <a:r>
              <a:rPr lang="ru-RU" dirty="0" smtClean="0">
                <a:solidFill>
                  <a:schemeClr val="bg2">
                    <a:lumMod val="25000"/>
                  </a:schemeClr>
                </a:solidFill>
                <a:latin typeface="Times New Roman" pitchFamily="18" charset="0"/>
                <a:cs typeface="Times New Roman" pitchFamily="18" charset="0"/>
              </a:rPr>
              <a:t>развитие и совершенствование системы ТОС Смоленской области как формы организации граждан </a:t>
            </a:r>
            <a:r>
              <a:rPr lang="ru-RU" smtClean="0">
                <a:solidFill>
                  <a:schemeClr val="bg2">
                    <a:lumMod val="25000"/>
                  </a:schemeClr>
                </a:solidFill>
                <a:latin typeface="Times New Roman" pitchFamily="18" charset="0"/>
                <a:cs typeface="Times New Roman" pitchFamily="18" charset="0"/>
              </a:rPr>
              <a:t>по </a:t>
            </a:r>
            <a:r>
              <a:rPr lang="ru-RU" smtClean="0">
                <a:solidFill>
                  <a:schemeClr val="bg2">
                    <a:lumMod val="25000"/>
                  </a:schemeClr>
                </a:solidFill>
                <a:latin typeface="Times New Roman" pitchFamily="18" charset="0"/>
                <a:cs typeface="Times New Roman" pitchFamily="18" charset="0"/>
              </a:rPr>
              <a:t>месту </a:t>
            </a:r>
            <a:r>
              <a:rPr lang="ru-RU" dirty="0" smtClean="0">
                <a:solidFill>
                  <a:schemeClr val="bg2">
                    <a:lumMod val="25000"/>
                  </a:schemeClr>
                </a:solidFill>
                <a:latin typeface="Times New Roman" pitchFamily="18" charset="0"/>
                <a:cs typeface="Times New Roman" pitchFamily="18" charset="0"/>
              </a:rPr>
              <a:t>жительства;</a:t>
            </a:r>
          </a:p>
          <a:p>
            <a:pPr>
              <a:buFont typeface="Wingdings" pitchFamily="2" charset="2"/>
              <a:buChar char="ü"/>
            </a:pPr>
            <a:r>
              <a:rPr lang="ru-RU" dirty="0" smtClean="0">
                <a:solidFill>
                  <a:schemeClr val="bg2">
                    <a:lumMod val="25000"/>
                  </a:schemeClr>
                </a:solidFill>
                <a:latin typeface="Times New Roman" pitchFamily="18" charset="0"/>
                <a:cs typeface="Times New Roman" pitchFamily="18" charset="0"/>
              </a:rPr>
              <a:t>развитие деловой и социальной активности граждан в решении вопросов местного значения;</a:t>
            </a:r>
          </a:p>
          <a:p>
            <a:pPr>
              <a:buFont typeface="Wingdings" pitchFamily="2" charset="2"/>
              <a:buChar char="ü"/>
            </a:pPr>
            <a:r>
              <a:rPr lang="ru-RU" dirty="0" smtClean="0">
                <a:solidFill>
                  <a:schemeClr val="bg2">
                    <a:lumMod val="25000"/>
                  </a:schemeClr>
                </a:solidFill>
                <a:latin typeface="Times New Roman" pitchFamily="18" charset="0"/>
                <a:cs typeface="Times New Roman" pitchFamily="18" charset="0"/>
              </a:rPr>
              <a:t>обобщение, распространение опыта работы и стимулирование лучшего ТОС.</a:t>
            </a:r>
            <a:endParaRPr lang="ru-RU" dirty="0">
              <a:solidFill>
                <a:schemeClr val="bg2">
                  <a:lumMod val="2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75000"/>
                  </a:schemeClr>
                </a:solidFill>
              </a:rPr>
              <a:t>Номинации:</a:t>
            </a:r>
            <a:endParaRPr lang="ru-RU" dirty="0">
              <a:solidFill>
                <a:schemeClr val="tx2">
                  <a:lumMod val="75000"/>
                </a:schemeClr>
              </a:solidFill>
            </a:endParaRPr>
          </a:p>
        </p:txBody>
      </p:sp>
      <p:sp>
        <p:nvSpPr>
          <p:cNvPr id="3" name="Содержимое 2"/>
          <p:cNvSpPr>
            <a:spLocks noGrp="1"/>
          </p:cNvSpPr>
          <p:nvPr>
            <p:ph idx="1"/>
          </p:nvPr>
        </p:nvSpPr>
        <p:spPr/>
        <p:txBody>
          <a:bodyPr>
            <a:normAutofit/>
          </a:bodyPr>
          <a:lstStyle/>
          <a:p>
            <a:pPr>
              <a:buFont typeface="Wingdings" pitchFamily="2" charset="2"/>
              <a:buChar char="§"/>
            </a:pPr>
            <a:r>
              <a:rPr lang="ru-RU" dirty="0" smtClean="0">
                <a:latin typeface="Times New Roman" pitchFamily="18" charset="0"/>
                <a:cs typeface="Times New Roman" pitchFamily="18" charset="0"/>
              </a:rPr>
              <a:t>«Лучший председатель совета (комитета) территориального общественного самоуправления»;</a:t>
            </a:r>
          </a:p>
          <a:p>
            <a:pPr>
              <a:buFont typeface="Wingdings" pitchFamily="2" charset="2"/>
              <a:buChar char="§"/>
            </a:pPr>
            <a:r>
              <a:rPr lang="ru-RU" dirty="0" smtClean="0">
                <a:latin typeface="Times New Roman" pitchFamily="18" charset="0"/>
                <a:cs typeface="Times New Roman" pitchFamily="18" charset="0"/>
              </a:rPr>
              <a:t>«Лучший старший по дому, подъезду»;</a:t>
            </a:r>
          </a:p>
          <a:p>
            <a:pPr>
              <a:buFont typeface="Wingdings" pitchFamily="2" charset="2"/>
              <a:buChar char="§"/>
            </a:pPr>
            <a:r>
              <a:rPr lang="ru-RU" dirty="0" smtClean="0">
                <a:latin typeface="Times New Roman" pitchFamily="18" charset="0"/>
                <a:cs typeface="Times New Roman" pitchFamily="18" charset="0"/>
              </a:rPr>
              <a:t>«Лучший старейшина».</a:t>
            </a:r>
          </a:p>
          <a:p>
            <a:pPr>
              <a:buNone/>
            </a:pPr>
            <a:endParaRPr lang="ru-RU" dirty="0" smtClean="0">
              <a:latin typeface="Times New Roman" pitchFamily="18" charset="0"/>
              <a:cs typeface="Times New Roman" pitchFamily="18" charset="0"/>
            </a:endParaRPr>
          </a:p>
          <a:p>
            <a:pPr indent="0">
              <a:buNone/>
            </a:pPr>
            <a:r>
              <a:rPr lang="ru-RU" sz="2800" b="1" dirty="0" smtClean="0">
                <a:solidFill>
                  <a:srgbClr val="FF0000"/>
                </a:solidFill>
                <a:latin typeface="Times New Roman" pitchFamily="18" charset="0"/>
                <a:cs typeface="Times New Roman" pitchFamily="18" charset="0"/>
              </a:rPr>
              <a:t>!!! </a:t>
            </a:r>
            <a:r>
              <a:rPr lang="ru-RU" b="1" dirty="0" smtClean="0">
                <a:solidFill>
                  <a:srgbClr val="FF0000"/>
                </a:solidFill>
                <a:latin typeface="Times New Roman" pitchFamily="18" charset="0"/>
                <a:cs typeface="Times New Roman" pitchFamily="18" charset="0"/>
              </a:rPr>
              <a:t>Следует помнить, что конкурс проводится по результатам деятельности ТОС за прошедший год».</a:t>
            </a:r>
            <a:endParaRPr lang="ru-RU" b="1" dirty="0">
              <a:solidFill>
                <a:srgbClr val="FF0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7355160" cy="1202392"/>
          </a:xfrm>
        </p:spPr>
        <p:txBody>
          <a:bodyPr>
            <a:noAutofit/>
          </a:bodyPr>
          <a:lstStyle/>
          <a:p>
            <a:pPr algn="just"/>
            <a:r>
              <a:rPr lang="ru-RU" sz="2000" dirty="0" smtClean="0">
                <a:solidFill>
                  <a:schemeClr val="tx2">
                    <a:lumMod val="75000"/>
                  </a:schemeClr>
                </a:solidFill>
              </a:rPr>
              <a:t>Для участия в конкурсе </a:t>
            </a:r>
            <a:r>
              <a:rPr lang="ru-RU" sz="2000" u="sng" dirty="0" smtClean="0">
                <a:solidFill>
                  <a:schemeClr val="tx1"/>
                </a:solidFill>
              </a:rPr>
              <a:t>до 1 февраля</a:t>
            </a:r>
            <a:r>
              <a:rPr lang="ru-RU" sz="2000" dirty="0" smtClean="0">
                <a:solidFill>
                  <a:schemeClr val="tx1"/>
                </a:solidFill>
              </a:rPr>
              <a:t> </a:t>
            </a:r>
            <a:r>
              <a:rPr lang="ru-RU" sz="2000" dirty="0" smtClean="0">
                <a:solidFill>
                  <a:schemeClr val="tx2">
                    <a:lumMod val="75000"/>
                  </a:schemeClr>
                </a:solidFill>
              </a:rPr>
              <a:t>органы местного самоуправления муниципальных образований предоставляют на бумажном носителе следующий пакет документов:</a:t>
            </a:r>
            <a:endParaRPr lang="ru-RU" sz="2000" dirty="0">
              <a:solidFill>
                <a:schemeClr val="tx2">
                  <a:lumMod val="75000"/>
                </a:schemeClr>
              </a:solidFill>
            </a:endParaRPr>
          </a:p>
        </p:txBody>
      </p:sp>
      <p:sp>
        <p:nvSpPr>
          <p:cNvPr id="3" name="Содержимое 2"/>
          <p:cNvSpPr>
            <a:spLocks noGrp="1"/>
          </p:cNvSpPr>
          <p:nvPr>
            <p:ph idx="1"/>
          </p:nvPr>
        </p:nvSpPr>
        <p:spPr>
          <a:xfrm>
            <a:off x="457200" y="1600200"/>
            <a:ext cx="7283152" cy="5141168"/>
          </a:xfrm>
        </p:spPr>
        <p:txBody>
          <a:bodyPr>
            <a:normAutofit lnSpcReduction="10000"/>
          </a:bodyPr>
          <a:lstStyle/>
          <a:p>
            <a:pPr>
              <a:buFontTx/>
              <a:buChar char="-"/>
            </a:pPr>
            <a:r>
              <a:rPr lang="ru-RU" sz="1800" dirty="0" smtClean="0">
                <a:latin typeface="Times New Roman" pitchFamily="18" charset="0"/>
                <a:cs typeface="Times New Roman" pitchFamily="18" charset="0"/>
              </a:rPr>
              <a:t>заявку на участие в конкурсе по форме согласно приложению № 1 к Положению;</a:t>
            </a:r>
          </a:p>
          <a:p>
            <a:pPr>
              <a:buFontTx/>
              <a:buChar char="-"/>
            </a:pPr>
            <a:r>
              <a:rPr lang="ru-RU" sz="1800" dirty="0" smtClean="0">
                <a:latin typeface="Times New Roman" pitchFamily="18" charset="0"/>
                <a:cs typeface="Times New Roman" pitchFamily="18" charset="0"/>
              </a:rPr>
              <a:t>паспорт по форме согласно приложению № 2 к Положению;</a:t>
            </a:r>
          </a:p>
          <a:p>
            <a:pPr>
              <a:buFontTx/>
              <a:buChar char="-"/>
            </a:pPr>
            <a:r>
              <a:rPr lang="ru-RU" sz="1800" dirty="0" smtClean="0">
                <a:latin typeface="Times New Roman" pitchFamily="18" charset="0"/>
                <a:cs typeface="Times New Roman" pitchFamily="18" charset="0"/>
              </a:rPr>
              <a:t>отчет о проведенной за конкурсный год работе ТОС;</a:t>
            </a:r>
          </a:p>
          <a:p>
            <a:pPr>
              <a:buFontTx/>
              <a:buChar char="-"/>
            </a:pPr>
            <a:r>
              <a:rPr lang="ru-RU" sz="1800" dirty="0" smtClean="0">
                <a:latin typeface="Times New Roman" pitchFamily="18" charset="0"/>
                <a:cs typeface="Times New Roman" pitchFamily="18" charset="0"/>
              </a:rPr>
              <a:t>фото- и (или) видеоматериалы, а также иную подтверждающую информацию о проведенных за конкурсный год мероприятиях с участием ТОС;</a:t>
            </a:r>
          </a:p>
          <a:p>
            <a:pPr>
              <a:buFontTx/>
              <a:buChar char="-"/>
            </a:pPr>
            <a:r>
              <a:rPr lang="ru-RU" sz="1800" dirty="0" smtClean="0">
                <a:latin typeface="Times New Roman" pitchFamily="18" charset="0"/>
                <a:cs typeface="Times New Roman" pitchFamily="18" charset="0"/>
              </a:rPr>
              <a:t>план работы органов ТОС на конкурсный год.</a:t>
            </a:r>
          </a:p>
          <a:p>
            <a:pPr indent="0" algn="just">
              <a:buNone/>
            </a:pPr>
            <a:r>
              <a:rPr lang="ru-RU" sz="1800" dirty="0" smtClean="0">
                <a:latin typeface="Times New Roman" pitchFamily="18" charset="0"/>
                <a:cs typeface="Times New Roman" pitchFamily="18" charset="0"/>
              </a:rPr>
              <a:t>Также в перечень документов могут входить отзывы 3-х и более жителей соответствующей территории, расположенной в границах ТОС, а также руководителя исполнительно-распорядительного органа местного самоуправления соответствующего муниципального образования Смоленской области.</a:t>
            </a:r>
          </a:p>
          <a:p>
            <a:pPr indent="0" algn="just">
              <a:buNone/>
            </a:pPr>
            <a:r>
              <a:rPr lang="ru-RU" sz="1800" b="1" dirty="0" smtClean="0">
                <a:solidFill>
                  <a:srgbClr val="FF0000"/>
                </a:solidFill>
                <a:latin typeface="Times New Roman" pitchFamily="18" charset="0"/>
                <a:cs typeface="Times New Roman" pitchFamily="18" charset="0"/>
              </a:rPr>
              <a:t>!!! Отзывы жителей не являются обязательным приложением для подачи документов, однако они дают дополнительные баллы при оценке документов.</a:t>
            </a:r>
          </a:p>
          <a:p>
            <a:pPr indent="0" algn="just">
              <a:buNone/>
            </a:pPr>
            <a:r>
              <a:rPr lang="ru-RU" sz="1800" b="1" dirty="0" smtClean="0">
                <a:solidFill>
                  <a:srgbClr val="FF0000"/>
                </a:solidFill>
                <a:latin typeface="Times New Roman" pitchFamily="18" charset="0"/>
                <a:cs typeface="Times New Roman" pitchFamily="18" charset="0"/>
              </a:rPr>
              <a:t>!!! Документы, представленные несвоевременно и  (или) не в полном объеме, не принимаются.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239000" cy="792088"/>
          </a:xfrm>
        </p:spPr>
        <p:txBody>
          <a:bodyPr/>
          <a:lstStyle/>
          <a:p>
            <a:pPr algn="ctr"/>
            <a:r>
              <a:rPr lang="ru-RU" dirty="0" smtClean="0">
                <a:solidFill>
                  <a:schemeClr val="tx2">
                    <a:lumMod val="75000"/>
                  </a:schemeClr>
                </a:solidFill>
              </a:rPr>
              <a:t>Заявка (приложение № 1)</a:t>
            </a:r>
            <a:endParaRPr lang="ru-RU" dirty="0">
              <a:solidFill>
                <a:schemeClr val="tx2">
                  <a:lumMod val="75000"/>
                </a:schemeClr>
              </a:solidFill>
            </a:endParaRPr>
          </a:p>
        </p:txBody>
      </p:sp>
      <p:sp>
        <p:nvSpPr>
          <p:cNvPr id="3" name="Содержимое 2"/>
          <p:cNvSpPr>
            <a:spLocks noGrp="1"/>
          </p:cNvSpPr>
          <p:nvPr>
            <p:ph idx="1"/>
          </p:nvPr>
        </p:nvSpPr>
        <p:spPr>
          <a:xfrm>
            <a:off x="457200" y="1268760"/>
            <a:ext cx="7239000" cy="5186976"/>
          </a:xfrm>
        </p:spPr>
        <p:txBody>
          <a:bodyPr>
            <a:normAutofit fontScale="55000" lnSpcReduction="20000"/>
          </a:bodyPr>
          <a:lstStyle/>
          <a:p>
            <a:pPr indent="0" algn="ctr">
              <a:buNone/>
            </a:pPr>
            <a:r>
              <a:rPr lang="ru-RU" sz="2800" b="1" dirty="0" smtClean="0">
                <a:solidFill>
                  <a:srgbClr val="FF0000"/>
                </a:solidFill>
              </a:rPr>
              <a:t>!!! Заявка на участие в конкурсе заполняется строго по форме !!!</a:t>
            </a:r>
          </a:p>
          <a:p>
            <a:pPr indent="0">
              <a:buNone/>
            </a:pPr>
            <a:endParaRPr lang="ru-RU" sz="2800" dirty="0" smtClean="0">
              <a:latin typeface="Times New Roman" pitchFamily="18" charset="0"/>
              <a:cs typeface="Times New Roman" pitchFamily="18" charset="0"/>
            </a:endParaRPr>
          </a:p>
          <a:p>
            <a:pPr indent="0" algn="ctr">
              <a:buNone/>
            </a:pPr>
            <a:r>
              <a:rPr lang="ru-RU" sz="3600" b="1" u="sng" dirty="0" smtClean="0">
                <a:latin typeface="Times New Roman" pitchFamily="18" charset="0"/>
                <a:cs typeface="Times New Roman" pitchFamily="18" charset="0"/>
              </a:rPr>
              <a:t>В заявке указывается:</a:t>
            </a:r>
          </a:p>
          <a:p>
            <a:pPr>
              <a:buFont typeface="Wingdings" pitchFamily="2" charset="2"/>
              <a:buChar char="Ø"/>
            </a:pPr>
            <a:r>
              <a:rPr lang="ru-RU" sz="2800" dirty="0" smtClean="0">
                <a:latin typeface="Times New Roman" pitchFamily="18" charset="0"/>
                <a:cs typeface="Times New Roman" pitchFamily="18" charset="0"/>
              </a:rPr>
              <a:t>Наименование     муниципального    образования    Смоленской    области;</a:t>
            </a:r>
          </a:p>
          <a:p>
            <a:pPr>
              <a:buFont typeface="Wingdings" pitchFamily="2" charset="2"/>
              <a:buChar char="Ø"/>
            </a:pPr>
            <a:r>
              <a:rPr lang="ru-RU" sz="2800" dirty="0" smtClean="0">
                <a:latin typeface="Times New Roman" pitchFamily="18" charset="0"/>
                <a:cs typeface="Times New Roman" pitchFamily="18" charset="0"/>
              </a:rPr>
              <a:t>Официальное наименование ТОС </a:t>
            </a:r>
            <a:r>
              <a:rPr lang="ru-RU" sz="2800" dirty="0" smtClean="0">
                <a:solidFill>
                  <a:srgbClr val="FF0000"/>
                </a:solidFill>
                <a:latin typeface="Times New Roman" pitchFamily="18" charset="0"/>
                <a:cs typeface="Times New Roman" pitchFamily="18" charset="0"/>
              </a:rPr>
              <a:t>(СТРОГО В СООТВЕТСВИИ С УСТАВОМ!)</a:t>
            </a:r>
            <a:r>
              <a:rPr lang="ru-RU" sz="2800" dirty="0" smtClean="0">
                <a:latin typeface="Times New Roman" pitchFamily="18" charset="0"/>
                <a:cs typeface="Times New Roman" pitchFamily="18" charset="0"/>
              </a:rPr>
              <a:t>;</a:t>
            </a:r>
          </a:p>
          <a:p>
            <a:pPr>
              <a:buFont typeface="Wingdings" pitchFamily="2" charset="2"/>
              <a:buChar char="Ø"/>
            </a:pPr>
            <a:r>
              <a:rPr lang="ru-RU" sz="2800" dirty="0" smtClean="0">
                <a:latin typeface="Times New Roman" pitchFamily="18" charset="0"/>
                <a:cs typeface="Times New Roman" pitchFamily="18" charset="0"/>
              </a:rPr>
              <a:t>Ф.И.О. руководителя ТОС </a:t>
            </a:r>
            <a:r>
              <a:rPr lang="ru-RU" sz="2800" dirty="0" smtClean="0">
                <a:solidFill>
                  <a:srgbClr val="FF0000"/>
                </a:solidFill>
                <a:latin typeface="Times New Roman" pitchFamily="18" charset="0"/>
                <a:cs typeface="Times New Roman" pitchFamily="18" charset="0"/>
              </a:rPr>
              <a:t>(ПОЛНЫЕ ДАННЫЕ, БЕЗ СОКРАЩЕНИЙ!)</a:t>
            </a:r>
            <a:r>
              <a:rPr lang="ru-RU" sz="2800" dirty="0" smtClean="0">
                <a:latin typeface="Times New Roman" pitchFamily="18" charset="0"/>
                <a:cs typeface="Times New Roman" pitchFamily="18" charset="0"/>
              </a:rPr>
              <a:t>;</a:t>
            </a:r>
          </a:p>
          <a:p>
            <a:pPr>
              <a:buFont typeface="Wingdings" pitchFamily="2" charset="2"/>
              <a:buChar char="Ø"/>
            </a:pPr>
            <a:r>
              <a:rPr lang="ru-RU" sz="2800" dirty="0" smtClean="0">
                <a:latin typeface="Times New Roman" pitchFamily="18" charset="0"/>
                <a:cs typeface="Times New Roman" pitchFamily="18" charset="0"/>
              </a:rPr>
              <a:t>Адрес ТОС;</a:t>
            </a:r>
          </a:p>
          <a:p>
            <a:pPr>
              <a:buFont typeface="Wingdings" pitchFamily="2" charset="2"/>
              <a:buChar char="Ø"/>
            </a:pPr>
            <a:r>
              <a:rPr lang="ru-RU" sz="2800" dirty="0" smtClean="0">
                <a:latin typeface="Times New Roman" pitchFamily="18" charset="0"/>
                <a:cs typeface="Times New Roman" pitchFamily="18" charset="0"/>
              </a:rPr>
              <a:t>Населенный пункт;</a:t>
            </a:r>
          </a:p>
          <a:p>
            <a:pPr>
              <a:buFont typeface="Wingdings" pitchFamily="2" charset="2"/>
              <a:buChar char="Ø"/>
            </a:pPr>
            <a:r>
              <a:rPr lang="ru-RU" sz="2800" dirty="0" smtClean="0">
                <a:latin typeface="Times New Roman" pitchFamily="18" charset="0"/>
                <a:cs typeface="Times New Roman" pitchFamily="18" charset="0"/>
              </a:rPr>
              <a:t>Данные о регистрации ТОС:</a:t>
            </a:r>
          </a:p>
          <a:p>
            <a:pPr>
              <a:buFont typeface="Wingdings" pitchFamily="2" charset="2"/>
              <a:buChar char="Ø"/>
            </a:pPr>
            <a:r>
              <a:rPr lang="ru-RU" sz="2800" dirty="0" smtClean="0">
                <a:latin typeface="Times New Roman" pitchFamily="18" charset="0"/>
                <a:cs typeface="Times New Roman" pitchFamily="18" charset="0"/>
              </a:rPr>
              <a:t>реквизиты   муниципального   правового   акта   о  регистрации  Устава  ТОС;</a:t>
            </a:r>
          </a:p>
          <a:p>
            <a:pPr>
              <a:buFont typeface="Wingdings" pitchFamily="2" charset="2"/>
              <a:buChar char="Ø"/>
            </a:pPr>
            <a:r>
              <a:rPr lang="ru-RU" sz="2800" dirty="0" smtClean="0">
                <a:latin typeface="Times New Roman" pitchFamily="18" charset="0"/>
                <a:cs typeface="Times New Roman" pitchFamily="18" charset="0"/>
              </a:rPr>
              <a:t>регистрационный  номер  из  реестра  уставов ТОС муниципального образования Смоленской области;</a:t>
            </a:r>
          </a:p>
          <a:p>
            <a:pPr>
              <a:buFont typeface="Wingdings" pitchFamily="2" charset="2"/>
              <a:buChar char="Ø"/>
            </a:pPr>
            <a:r>
              <a:rPr lang="ru-RU" sz="2800" dirty="0" smtClean="0">
                <a:latin typeface="Times New Roman" pitchFamily="18" charset="0"/>
                <a:cs typeface="Times New Roman" pitchFamily="18" charset="0"/>
              </a:rPr>
              <a:t>реквизиты государственной регистрации ТОС в качестве юридического лица (если таковое имеется).</a:t>
            </a:r>
          </a:p>
          <a:p>
            <a:pPr indent="0" algn="just">
              <a:buNone/>
            </a:pPr>
            <a:r>
              <a:rPr lang="ru-RU" sz="2800" dirty="0" smtClean="0">
                <a:latin typeface="Times New Roman" pitchFamily="18" charset="0"/>
                <a:cs typeface="Times New Roman" pitchFamily="18" charset="0"/>
              </a:rPr>
              <a:t>Заявку подписывает председатель ТОС, руководитель исполнительно-распорядительного органа городского (сельского) поселения и руководитель исполнительно-распорядительного органа муниципального района (городского округа).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239000" cy="648072"/>
          </a:xfrm>
        </p:spPr>
        <p:txBody>
          <a:bodyPr>
            <a:normAutofit/>
          </a:bodyPr>
          <a:lstStyle/>
          <a:p>
            <a:pPr algn="ctr"/>
            <a:r>
              <a:rPr lang="ru-RU" dirty="0" smtClean="0">
                <a:solidFill>
                  <a:schemeClr val="tx2">
                    <a:lumMod val="75000"/>
                  </a:schemeClr>
                </a:solidFill>
              </a:rPr>
              <a:t>Паспорт (приложение № 2)</a:t>
            </a:r>
            <a:endParaRPr lang="ru-RU" dirty="0">
              <a:solidFill>
                <a:schemeClr val="tx2">
                  <a:lumMod val="75000"/>
                </a:schemeClr>
              </a:solidFill>
            </a:endParaRPr>
          </a:p>
        </p:txBody>
      </p:sp>
      <p:sp>
        <p:nvSpPr>
          <p:cNvPr id="3" name="Содержимое 2"/>
          <p:cNvSpPr>
            <a:spLocks noGrp="1"/>
          </p:cNvSpPr>
          <p:nvPr>
            <p:ph idx="1"/>
          </p:nvPr>
        </p:nvSpPr>
        <p:spPr>
          <a:xfrm>
            <a:off x="457200" y="908720"/>
            <a:ext cx="7239000" cy="5760640"/>
          </a:xfrm>
        </p:spPr>
        <p:txBody>
          <a:bodyPr>
            <a:noAutofit/>
          </a:bodyPr>
          <a:lstStyle/>
          <a:p>
            <a:pPr marL="36000" indent="0" algn="just">
              <a:buNone/>
            </a:pPr>
            <a:r>
              <a:rPr lang="ru-RU" sz="1300" dirty="0" smtClean="0">
                <a:latin typeface="Times New Roman" pitchFamily="18" charset="0"/>
                <a:cs typeface="Times New Roman" pitchFamily="18" charset="0"/>
              </a:rPr>
              <a:t>Официальное наименование ТОС </a:t>
            </a:r>
            <a:r>
              <a:rPr lang="ru-RU" sz="1300" dirty="0" smtClean="0">
                <a:solidFill>
                  <a:srgbClr val="FF0000"/>
                </a:solidFill>
                <a:latin typeface="Times New Roman" pitchFamily="18" charset="0"/>
                <a:cs typeface="Times New Roman" pitchFamily="18" charset="0"/>
              </a:rPr>
              <a:t>(Наименование ТОС в заявке и паспорте должны совпадать!)</a:t>
            </a:r>
            <a:r>
              <a:rPr lang="ru-RU" sz="1300" dirty="0" smtClean="0">
                <a:latin typeface="Times New Roman" pitchFamily="18" charset="0"/>
                <a:cs typeface="Times New Roman" pitchFamily="18" charset="0"/>
              </a:rPr>
              <a:t>.</a:t>
            </a:r>
          </a:p>
          <a:p>
            <a:pPr marL="36000" indent="0" algn="just">
              <a:buNone/>
            </a:pPr>
            <a:r>
              <a:rPr lang="ru-RU" sz="1300" dirty="0" smtClean="0">
                <a:latin typeface="Times New Roman" pitchFamily="18" charset="0"/>
                <a:cs typeface="Times New Roman" pitchFamily="18" charset="0"/>
              </a:rPr>
              <a:t>Ф.И.О. руководителя ТОС </a:t>
            </a:r>
            <a:r>
              <a:rPr lang="ru-RU" sz="1300" dirty="0" smtClean="0">
                <a:solidFill>
                  <a:srgbClr val="FF0000"/>
                </a:solidFill>
                <a:latin typeface="Times New Roman" pitchFamily="18" charset="0"/>
                <a:cs typeface="Times New Roman" pitchFamily="18" charset="0"/>
              </a:rPr>
              <a:t>(ПОЛНЫЕ ДАННЫЕ, БЕЗ СОКРАЩЕНИЙ!)</a:t>
            </a:r>
            <a:r>
              <a:rPr lang="ru-RU" sz="1300" dirty="0" smtClean="0">
                <a:latin typeface="Times New Roman" pitchFamily="18" charset="0"/>
                <a:cs typeface="Times New Roman" pitchFamily="18" charset="0"/>
              </a:rPr>
              <a:t>.</a:t>
            </a:r>
          </a:p>
          <a:p>
            <a:pPr marL="36000" indent="0" algn="just">
              <a:buNone/>
            </a:pPr>
            <a:r>
              <a:rPr lang="ru-RU" sz="1300" dirty="0" smtClean="0">
                <a:latin typeface="Times New Roman" pitchFamily="18" charset="0"/>
                <a:cs typeface="Times New Roman" pitchFamily="18" charset="0"/>
              </a:rPr>
              <a:t>Контактный  телефон,  адрес  электронной  почты заявителя (при наличии) (</a:t>
            </a:r>
            <a:r>
              <a:rPr lang="ru-RU" sz="1300" dirty="0" smtClean="0">
                <a:solidFill>
                  <a:srgbClr val="FF0000"/>
                </a:solidFill>
                <a:latin typeface="Times New Roman" pitchFamily="18" charset="0"/>
                <a:cs typeface="Times New Roman" pitchFamily="18" charset="0"/>
              </a:rPr>
              <a:t>ЛУЧШЕ ВСЕГО УКАЗЫВАТЬ НОМЕР МОБИЛЬНОГО ТЕЛЕФОНА! В данном пункте не стоит забывать про адрес электронной почты, если она имеется, ее необходимо указать</a:t>
            </a:r>
            <a:r>
              <a:rPr lang="ru-RU" sz="1300" dirty="0" smtClean="0">
                <a:latin typeface="Times New Roman" pitchFamily="18" charset="0"/>
                <a:cs typeface="Times New Roman" pitchFamily="18" charset="0"/>
              </a:rPr>
              <a:t>).</a:t>
            </a:r>
          </a:p>
          <a:p>
            <a:pPr marL="36000" indent="0" algn="just">
              <a:buNone/>
            </a:pPr>
            <a:r>
              <a:rPr lang="ru-RU" sz="1300" dirty="0" smtClean="0">
                <a:latin typeface="Times New Roman" pitchFamily="18" charset="0"/>
                <a:cs typeface="Times New Roman" pitchFamily="18" charset="0"/>
              </a:rPr>
              <a:t>Номинация    конкурса,   в   которой   заявляется   руководитель   ТОС </a:t>
            </a:r>
          </a:p>
          <a:p>
            <a:pPr marL="36000" indent="0" algn="just">
              <a:buNone/>
            </a:pPr>
            <a:r>
              <a:rPr lang="ru-RU" sz="1300" b="1" dirty="0" smtClean="0">
                <a:solidFill>
                  <a:srgbClr val="FF0000"/>
                </a:solidFill>
                <a:latin typeface="Times New Roman" pitchFamily="18" charset="0"/>
                <a:cs typeface="Times New Roman" pitchFamily="18" charset="0"/>
              </a:rPr>
              <a:t>!!! НОМИНАЦИЙ КОНКУРСОВ ВСЕГО 3: «Лучший председатель совета (комитета) территориального общественного самоуправления», «Лучший старший по дому, подъезду», «Лучший старейшина». НОМИНАЦИИ «ЛУЧШИЙ РУКОВОДИТЕЛЬ ТЕРРИТОРИАЛЬНОГО ОБЩЕСТВЕННОГО САМОУПРАВЛЕНИЯ» НЕ СУЩЕСТВУЕТ!</a:t>
            </a:r>
          </a:p>
          <a:p>
            <a:pPr marL="36000" indent="0" algn="just">
              <a:buNone/>
            </a:pPr>
            <a:r>
              <a:rPr lang="ru-RU" sz="1300" dirty="0" smtClean="0">
                <a:latin typeface="Times New Roman" pitchFamily="18" charset="0"/>
                <a:cs typeface="Times New Roman" pitchFamily="18" charset="0"/>
              </a:rPr>
              <a:t>Деятельность  органов  ТОС  за  конкурсный  год, проводимая при участии руководителя ТОС:</a:t>
            </a:r>
          </a:p>
          <a:p>
            <a:pPr marL="36000" indent="0" algn="just">
              <a:buNone/>
            </a:pPr>
            <a:r>
              <a:rPr lang="ru-RU" sz="1300" dirty="0" smtClean="0">
                <a:latin typeface="Times New Roman" pitchFamily="18" charset="0"/>
                <a:cs typeface="Times New Roman" pitchFamily="18" charset="0"/>
              </a:rPr>
              <a:t>1) количество субботников по благоустройству территории - ____;</a:t>
            </a:r>
          </a:p>
          <a:p>
            <a:pPr marL="36000" indent="0" algn="just">
              <a:buNone/>
            </a:pPr>
            <a:r>
              <a:rPr lang="ru-RU" sz="1300" dirty="0" smtClean="0">
                <a:latin typeface="Times New Roman" pitchFamily="18" charset="0"/>
                <a:cs typeface="Times New Roman" pitchFamily="18" charset="0"/>
              </a:rPr>
              <a:t>2)количество  собраний/конференций граждан, встреч с руководителями органов местного самоуправления муниципальных образований Смоленской области, депутатами представительных  органов  муниципальных образований Смоленской области по вопросам жизнедеятельности территории - ____;</a:t>
            </a:r>
          </a:p>
          <a:p>
            <a:pPr marL="36000" indent="0" algn="just">
              <a:buNone/>
            </a:pPr>
            <a:r>
              <a:rPr lang="ru-RU" sz="1300" dirty="0" smtClean="0">
                <a:latin typeface="Times New Roman" pitchFamily="18" charset="0"/>
                <a:cs typeface="Times New Roman" pitchFamily="18" charset="0"/>
              </a:rPr>
              <a:t>3)количество  сходов граждан,  в том числе по введению и использованию средств самообложения граждан, - ____; </a:t>
            </a:r>
          </a:p>
          <a:p>
            <a:pPr marL="36000" indent="0" algn="just">
              <a:buNone/>
            </a:pPr>
            <a:r>
              <a:rPr lang="ru-RU" sz="1300" b="1" dirty="0" smtClean="0">
                <a:solidFill>
                  <a:srgbClr val="FF0000"/>
                </a:solidFill>
                <a:latin typeface="Times New Roman" pitchFamily="18" charset="0"/>
                <a:cs typeface="Times New Roman" pitchFamily="18" charset="0"/>
              </a:rPr>
              <a:t>!!! В соответствии со статьей 25.1 Федерального закона от 06.10.2003 № 131-ФЗ «Об общих принципах организации местного самоуправления в Российской Федерации» сход граждан правомочен при участии в нем более половины обладающих избирательным правом жителей населенного пункта или поселения, может проводиться по инициативе главы муниципального образования либо группы жителей поселения численностью не менее 10 человек. Проведение схода оформляется протоколом, приложение которого является обязательным! Без данного документа данная графа не учитывается!</a:t>
            </a:r>
            <a:endParaRPr lang="ru-RU" sz="1300" b="1"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643192" cy="792088"/>
          </a:xfrm>
        </p:spPr>
        <p:txBody>
          <a:bodyPr/>
          <a:lstStyle/>
          <a:p>
            <a:pPr algn="ctr"/>
            <a:r>
              <a:rPr lang="ru-RU" dirty="0" smtClean="0">
                <a:solidFill>
                  <a:schemeClr val="tx2">
                    <a:lumMod val="75000"/>
                  </a:schemeClr>
                </a:solidFill>
              </a:rPr>
              <a:t>Паспорт (приложение № 2)</a:t>
            </a:r>
            <a:endParaRPr lang="ru-RU" dirty="0">
              <a:solidFill>
                <a:schemeClr val="tx2">
                  <a:lumMod val="75000"/>
                </a:schemeClr>
              </a:solidFill>
            </a:endParaRPr>
          </a:p>
        </p:txBody>
      </p:sp>
      <p:sp>
        <p:nvSpPr>
          <p:cNvPr id="3" name="Содержимое 2"/>
          <p:cNvSpPr>
            <a:spLocks noGrp="1"/>
          </p:cNvSpPr>
          <p:nvPr>
            <p:ph idx="1"/>
          </p:nvPr>
        </p:nvSpPr>
        <p:spPr>
          <a:xfrm>
            <a:off x="251520" y="1052736"/>
            <a:ext cx="7632848" cy="5688632"/>
          </a:xfrm>
        </p:spPr>
        <p:txBody>
          <a:bodyPr>
            <a:noAutofit/>
          </a:bodyPr>
          <a:lstStyle/>
          <a:p>
            <a:pPr marL="72000" indent="0" algn="just">
              <a:buNone/>
            </a:pPr>
            <a:r>
              <a:rPr lang="ru-RU" sz="1600" dirty="0" smtClean="0">
                <a:latin typeface="Times New Roman" pitchFamily="18" charset="0"/>
                <a:cs typeface="Times New Roman" pitchFamily="18" charset="0"/>
              </a:rPr>
              <a:t>4)количество предложений по вопросам жизнеобеспечения соответствующей территории, вносимых   в  органы  местного  самоуправления  муниципальных образований Смоленской области, - ____;</a:t>
            </a:r>
          </a:p>
          <a:p>
            <a:pPr marL="72000" indent="0" algn="just">
              <a:buNone/>
            </a:pPr>
            <a:r>
              <a:rPr lang="ru-RU" sz="1600" dirty="0" smtClean="0">
                <a:latin typeface="Times New Roman" pitchFamily="18" charset="0"/>
                <a:cs typeface="Times New Roman" pitchFamily="18" charset="0"/>
              </a:rPr>
              <a:t>5)количество  мероприятий по охране общественного порядка, проводимых совместно с правоохранительными органами, - ____;</a:t>
            </a:r>
          </a:p>
          <a:p>
            <a:pPr marL="72000" indent="0" algn="just">
              <a:buNone/>
            </a:pPr>
            <a:r>
              <a:rPr lang="ru-RU" sz="1600" dirty="0" smtClean="0">
                <a:latin typeface="Times New Roman" pitchFamily="18" charset="0"/>
                <a:cs typeface="Times New Roman" pitchFamily="18" charset="0"/>
              </a:rPr>
              <a:t>6)количество  мероприятий по работе с несовершеннолетними, ветеранами войны,  пожилыми  людьми,  инвалидами, социально неблагополучными семьями - ____.</a:t>
            </a:r>
          </a:p>
          <a:p>
            <a:pPr marL="72000" indent="0" algn="just">
              <a:buNone/>
            </a:pPr>
            <a:r>
              <a:rPr lang="ru-RU" sz="1600" dirty="0" smtClean="0">
                <a:latin typeface="Times New Roman" pitchFamily="18" charset="0"/>
                <a:cs typeface="Times New Roman" pitchFamily="18" charset="0"/>
              </a:rPr>
              <a:t>Сумма  денежных  средств,  израсходованных  ТОС  в  конкурсном  году на осуществление уставной  деятельности,  собственных  инициатив  по вопросам местного значения: всего ______ руб., в том числе за счет:</a:t>
            </a:r>
          </a:p>
          <a:p>
            <a:pPr marL="72000" indent="0" algn="just">
              <a:buNone/>
            </a:pPr>
            <a:r>
              <a:rPr lang="ru-RU" sz="1600" dirty="0" smtClean="0">
                <a:latin typeface="Times New Roman" pitchFamily="18" charset="0"/>
                <a:cs typeface="Times New Roman" pitchFamily="18" charset="0"/>
              </a:rPr>
              <a:t>    - средств областного бюджета - ______ руб.;</a:t>
            </a:r>
          </a:p>
          <a:p>
            <a:pPr marL="72000" indent="0" algn="just">
              <a:buNone/>
            </a:pPr>
            <a:r>
              <a:rPr lang="ru-RU" sz="1600" dirty="0" smtClean="0">
                <a:latin typeface="Times New Roman" pitchFamily="18" charset="0"/>
                <a:cs typeface="Times New Roman" pitchFamily="18" charset="0"/>
              </a:rPr>
              <a:t>    - средств местного бюджета - ______ руб.;</a:t>
            </a:r>
          </a:p>
          <a:p>
            <a:pPr marL="72000" indent="0" algn="just">
              <a:buNone/>
            </a:pPr>
            <a:r>
              <a:rPr lang="ru-RU" sz="1600" dirty="0" smtClean="0">
                <a:latin typeface="Times New Roman" pitchFamily="18" charset="0"/>
                <a:cs typeface="Times New Roman" pitchFamily="18" charset="0"/>
              </a:rPr>
              <a:t>    - спонсорской помощи - ______ руб.;</a:t>
            </a:r>
          </a:p>
          <a:p>
            <a:pPr marL="72000" indent="0" algn="just">
              <a:buNone/>
            </a:pPr>
            <a:r>
              <a:rPr lang="ru-RU" sz="1600" dirty="0" smtClean="0">
                <a:latin typeface="Times New Roman" pitchFamily="18" charset="0"/>
                <a:cs typeface="Times New Roman" pitchFamily="18" charset="0"/>
              </a:rPr>
              <a:t>    - средств граждан, проживающих в границах ТОС, - ______ руб.;</a:t>
            </a:r>
          </a:p>
          <a:p>
            <a:pPr marL="72000" indent="0" algn="just">
              <a:buNone/>
            </a:pPr>
            <a:r>
              <a:rPr lang="ru-RU" sz="1600" dirty="0" smtClean="0">
                <a:latin typeface="Times New Roman" pitchFamily="18" charset="0"/>
                <a:cs typeface="Times New Roman" pitchFamily="18" charset="0"/>
              </a:rPr>
              <a:t>    -  средств от деятельности ТОС, являющегося юридическим лицом, - ____ руб.</a:t>
            </a:r>
          </a:p>
          <a:p>
            <a:pPr marL="72000" indent="0" algn="just">
              <a:buNone/>
            </a:pPr>
            <a:r>
              <a:rPr lang="ru-RU" sz="1600" b="1" dirty="0" smtClean="0">
                <a:solidFill>
                  <a:srgbClr val="FF0000"/>
                </a:solidFill>
                <a:latin typeface="Times New Roman" pitchFamily="18" charset="0"/>
                <a:cs typeface="Times New Roman" pitchFamily="18" charset="0"/>
              </a:rPr>
              <a:t>!!!Обращаем ваше внимание на строку, содержащую информацию о денежных средствах. Распространенная ошибка – умолчание. О том, что средства привлекались, как правило, члены рабочей группы, оценивающие комплекты документом на конкурс, узнают из отчета о работе ТОС. Ложная скромность неуместна. Все данные необходимо прописывать!</a:t>
            </a:r>
            <a:endParaRPr lang="ru-RU" sz="1600" b="1"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2">
                    <a:lumMod val="75000"/>
                  </a:schemeClr>
                </a:solidFill>
              </a:rPr>
              <a:t>Отчет о проведенной за конкурсный год работе ТОС</a:t>
            </a:r>
            <a:endParaRPr lang="ru-RU" dirty="0">
              <a:solidFill>
                <a:schemeClr val="tx2">
                  <a:lumMod val="75000"/>
                </a:schemeClr>
              </a:solidFill>
            </a:endParaRPr>
          </a:p>
        </p:txBody>
      </p:sp>
      <p:sp>
        <p:nvSpPr>
          <p:cNvPr id="3" name="Содержимое 2"/>
          <p:cNvSpPr>
            <a:spLocks noGrp="1"/>
          </p:cNvSpPr>
          <p:nvPr>
            <p:ph idx="1"/>
          </p:nvPr>
        </p:nvSpPr>
        <p:spPr/>
        <p:txBody>
          <a:bodyPr>
            <a:normAutofit/>
          </a:bodyPr>
          <a:lstStyle/>
          <a:p>
            <a:pPr marL="72000" indent="0" algn="just">
              <a:buNone/>
            </a:pPr>
            <a:r>
              <a:rPr lang="ru-RU" sz="2000" dirty="0" smtClean="0">
                <a:latin typeface="Times New Roman" pitchFamily="18" charset="0"/>
                <a:cs typeface="Times New Roman" pitchFamily="18" charset="0"/>
              </a:rPr>
              <a:t>Напоминаем, отчет – это не отдельная ни с чем не связанная красочная презентация, а документ, который содержательно и развернуто рассказывает о работе </a:t>
            </a:r>
            <a:r>
              <a:rPr lang="ru-RU" sz="2000" u="sng" dirty="0" smtClean="0">
                <a:latin typeface="Times New Roman" pitchFamily="18" charset="0"/>
                <a:cs typeface="Times New Roman" pitchFamily="18" charset="0"/>
              </a:rPr>
              <a:t>конкурсанта</a:t>
            </a:r>
            <a:r>
              <a:rPr lang="ru-RU" sz="2000" dirty="0" smtClean="0">
                <a:latin typeface="Times New Roman" pitchFamily="18" charset="0"/>
                <a:cs typeface="Times New Roman" pitchFamily="18" charset="0"/>
              </a:rPr>
              <a:t>. </a:t>
            </a:r>
          </a:p>
          <a:p>
            <a:pPr marL="72000" indent="0" algn="just">
              <a:buNone/>
            </a:pPr>
            <a:r>
              <a:rPr lang="ru-RU" sz="2000" dirty="0" smtClean="0">
                <a:latin typeface="Times New Roman" pitchFamily="18" charset="0"/>
                <a:cs typeface="Times New Roman" pitchFamily="18" charset="0"/>
              </a:rPr>
              <a:t>Очевидна прямая связь отчета с паспортом участника, о котором говорилось выше. В отчете необходимо наиболее полно описать и раскрыть графы паспорта. При этом нельзя забывать, что оценка документов конкурсантов происходит в соответствии с критериями оценки деятельности территориального общественного самоуправления, которые прописаны в приложении № 3 к Положению о конкурсе. Поэтому убедительная просьба – составляя отчет необходимо отталкиваться и от них.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414</TotalTime>
  <Words>1855</Words>
  <Application>Microsoft Office PowerPoint</Application>
  <PresentationFormat>Экран (4:3)</PresentationFormat>
  <Paragraphs>272</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Изящная</vt:lpstr>
      <vt:lpstr>Подготовка документов для областного ежегодного конкурса «Лучший руководитель территориального общественного самоуправления Смоленской области»</vt:lpstr>
      <vt:lpstr>Слайд 2</vt:lpstr>
      <vt:lpstr>Основные цели конкурса:</vt:lpstr>
      <vt:lpstr>Номинации:</vt:lpstr>
      <vt:lpstr>Для участия в конкурсе до 1 февраля органы местного самоуправления муниципальных образований предоставляют на бумажном носителе следующий пакет документов:</vt:lpstr>
      <vt:lpstr>Заявка (приложение № 1)</vt:lpstr>
      <vt:lpstr>Паспорт (приложение № 2)</vt:lpstr>
      <vt:lpstr>Паспорт (приложение № 2)</vt:lpstr>
      <vt:lpstr>Отчет о проведенной за конкурсный год работе ТОС</vt:lpstr>
      <vt:lpstr>Критерии оценки деятельности ТОС</vt:lpstr>
      <vt:lpstr>Критерии оценки деятельности ТОС</vt:lpstr>
      <vt:lpstr>Критерии оценки деятельности ТОС</vt:lpstr>
      <vt:lpstr>Критерии оценки деятельности ТОС</vt:lpstr>
      <vt:lpstr>Критерии оценки деятельности ТОС</vt:lpstr>
      <vt:lpstr>Критерии оценки деятельности ТОС</vt:lpstr>
      <vt:lpstr>Критерии оценки деятельности ТОС</vt:lpstr>
      <vt:lpstr>Критерии оценки деятельности ТОС</vt:lpstr>
      <vt:lpstr>Критерии оценки деятельности ТОС</vt:lpstr>
      <vt:lpstr>Критерии оценки деятельности ТОС</vt:lpstr>
      <vt:lpstr>Критерии оценки деятельности ТОС</vt:lpstr>
      <vt:lpstr>Критерии оценки деятельности ТОС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документов для областного ежегодного конкурса «Лучший руководитель территориального общественного самоуправления Смоленской области»</dc:title>
  <dc:creator>Куцепалова Елена Сергеевна</dc:creator>
  <cp:lastModifiedBy>Home</cp:lastModifiedBy>
  <cp:revision>43</cp:revision>
  <dcterms:created xsi:type="dcterms:W3CDTF">2019-05-20T06:07:38Z</dcterms:created>
  <dcterms:modified xsi:type="dcterms:W3CDTF">2020-09-18T14:14:26Z</dcterms:modified>
</cp:coreProperties>
</file>